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9" r:id="rId9"/>
    <p:sldId id="270" r:id="rId10"/>
    <p:sldId id="271" r:id="rId11"/>
    <p:sldId id="272" r:id="rId12"/>
    <p:sldId id="273" r:id="rId13"/>
    <p:sldId id="274"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3F7BD1-B800-F992-1FE3-2358D735748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2D6443E-03D5-9A86-81D9-71BB6186E1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B979B05-4179-5FA9-F4B6-BB7133A318D4}"/>
              </a:ext>
            </a:extLst>
          </p:cNvPr>
          <p:cNvSpPr>
            <a:spLocks noGrp="1"/>
          </p:cNvSpPr>
          <p:nvPr>
            <p:ph type="dt" sz="half" idx="10"/>
          </p:nvPr>
        </p:nvSpPr>
        <p:spPr/>
        <p:txBody>
          <a:bodyPr/>
          <a:lstStyle/>
          <a:p>
            <a:fld id="{D85B5813-E4EE-4418-85CE-E5CF51916829}" type="datetimeFigureOut">
              <a:rPr kumimoji="1" lang="ja-JP" altLang="en-US" smtClean="0"/>
              <a:t>2022/10/26</a:t>
            </a:fld>
            <a:endParaRPr kumimoji="1" lang="ja-JP" altLang="en-US"/>
          </a:p>
        </p:txBody>
      </p:sp>
      <p:sp>
        <p:nvSpPr>
          <p:cNvPr id="5" name="フッター プレースホルダー 4">
            <a:extLst>
              <a:ext uri="{FF2B5EF4-FFF2-40B4-BE49-F238E27FC236}">
                <a16:creationId xmlns:a16="http://schemas.microsoft.com/office/drawing/2014/main" id="{68A6A029-5DA6-D685-FC4E-E4D21261DB1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B2FBA9D-8143-A125-49A1-C0E224A2D96A}"/>
              </a:ext>
            </a:extLst>
          </p:cNvPr>
          <p:cNvSpPr>
            <a:spLocks noGrp="1"/>
          </p:cNvSpPr>
          <p:nvPr>
            <p:ph type="sldNum" sz="quarter" idx="12"/>
          </p:nvPr>
        </p:nvSpPr>
        <p:spPr/>
        <p:txBody>
          <a:bodyPr/>
          <a:lstStyle/>
          <a:p>
            <a:fld id="{B9C95FD1-E946-4E4A-A86A-AD6AD4721373}" type="slidenum">
              <a:rPr kumimoji="1" lang="ja-JP" altLang="en-US" smtClean="0"/>
              <a:t>‹#›</a:t>
            </a:fld>
            <a:endParaRPr kumimoji="1" lang="ja-JP" altLang="en-US"/>
          </a:p>
        </p:txBody>
      </p:sp>
    </p:spTree>
    <p:extLst>
      <p:ext uri="{BB962C8B-B14F-4D97-AF65-F5344CB8AC3E}">
        <p14:creationId xmlns:p14="http://schemas.microsoft.com/office/powerpoint/2010/main" val="2575616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70B7E2-8F8C-7AD2-B704-5A959801449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B9EE5DF-40EC-FC79-C368-B1935F4F1D2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35E086F-0309-E848-4C57-A651CE18000D}"/>
              </a:ext>
            </a:extLst>
          </p:cNvPr>
          <p:cNvSpPr>
            <a:spLocks noGrp="1"/>
          </p:cNvSpPr>
          <p:nvPr>
            <p:ph type="dt" sz="half" idx="10"/>
          </p:nvPr>
        </p:nvSpPr>
        <p:spPr/>
        <p:txBody>
          <a:bodyPr/>
          <a:lstStyle/>
          <a:p>
            <a:fld id="{D85B5813-E4EE-4418-85CE-E5CF51916829}" type="datetimeFigureOut">
              <a:rPr kumimoji="1" lang="ja-JP" altLang="en-US" smtClean="0"/>
              <a:t>2022/10/26</a:t>
            </a:fld>
            <a:endParaRPr kumimoji="1" lang="ja-JP" altLang="en-US"/>
          </a:p>
        </p:txBody>
      </p:sp>
      <p:sp>
        <p:nvSpPr>
          <p:cNvPr id="5" name="フッター プレースホルダー 4">
            <a:extLst>
              <a:ext uri="{FF2B5EF4-FFF2-40B4-BE49-F238E27FC236}">
                <a16:creationId xmlns:a16="http://schemas.microsoft.com/office/drawing/2014/main" id="{C637B095-3E00-DEFF-052C-7D0913CFC00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D66F580-7D87-EE7B-D2C1-D2B2899B3703}"/>
              </a:ext>
            </a:extLst>
          </p:cNvPr>
          <p:cNvSpPr>
            <a:spLocks noGrp="1"/>
          </p:cNvSpPr>
          <p:nvPr>
            <p:ph type="sldNum" sz="quarter" idx="12"/>
          </p:nvPr>
        </p:nvSpPr>
        <p:spPr/>
        <p:txBody>
          <a:bodyPr/>
          <a:lstStyle/>
          <a:p>
            <a:fld id="{B9C95FD1-E946-4E4A-A86A-AD6AD4721373}" type="slidenum">
              <a:rPr kumimoji="1" lang="ja-JP" altLang="en-US" smtClean="0"/>
              <a:t>‹#›</a:t>
            </a:fld>
            <a:endParaRPr kumimoji="1" lang="ja-JP" altLang="en-US"/>
          </a:p>
        </p:txBody>
      </p:sp>
    </p:spTree>
    <p:extLst>
      <p:ext uri="{BB962C8B-B14F-4D97-AF65-F5344CB8AC3E}">
        <p14:creationId xmlns:p14="http://schemas.microsoft.com/office/powerpoint/2010/main" val="1855003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4F377A1-27C5-01A0-3044-380024A312D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E9018DC-8118-D589-01BD-9ED65110E9D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A3F5C26-16B2-723F-C046-3F49DDE94FD3}"/>
              </a:ext>
            </a:extLst>
          </p:cNvPr>
          <p:cNvSpPr>
            <a:spLocks noGrp="1"/>
          </p:cNvSpPr>
          <p:nvPr>
            <p:ph type="dt" sz="half" idx="10"/>
          </p:nvPr>
        </p:nvSpPr>
        <p:spPr/>
        <p:txBody>
          <a:bodyPr/>
          <a:lstStyle/>
          <a:p>
            <a:fld id="{D85B5813-E4EE-4418-85CE-E5CF51916829}" type="datetimeFigureOut">
              <a:rPr kumimoji="1" lang="ja-JP" altLang="en-US" smtClean="0"/>
              <a:t>2022/10/26</a:t>
            </a:fld>
            <a:endParaRPr kumimoji="1" lang="ja-JP" altLang="en-US"/>
          </a:p>
        </p:txBody>
      </p:sp>
      <p:sp>
        <p:nvSpPr>
          <p:cNvPr id="5" name="フッター プレースホルダー 4">
            <a:extLst>
              <a:ext uri="{FF2B5EF4-FFF2-40B4-BE49-F238E27FC236}">
                <a16:creationId xmlns:a16="http://schemas.microsoft.com/office/drawing/2014/main" id="{90E41A07-53D9-8D3A-7F8E-D85CE96C245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3509432-4222-6379-D6CE-88DBF89CD97D}"/>
              </a:ext>
            </a:extLst>
          </p:cNvPr>
          <p:cNvSpPr>
            <a:spLocks noGrp="1"/>
          </p:cNvSpPr>
          <p:nvPr>
            <p:ph type="sldNum" sz="quarter" idx="12"/>
          </p:nvPr>
        </p:nvSpPr>
        <p:spPr/>
        <p:txBody>
          <a:bodyPr/>
          <a:lstStyle/>
          <a:p>
            <a:fld id="{B9C95FD1-E946-4E4A-A86A-AD6AD4721373}" type="slidenum">
              <a:rPr kumimoji="1" lang="ja-JP" altLang="en-US" smtClean="0"/>
              <a:t>‹#›</a:t>
            </a:fld>
            <a:endParaRPr kumimoji="1" lang="ja-JP" altLang="en-US"/>
          </a:p>
        </p:txBody>
      </p:sp>
    </p:spTree>
    <p:extLst>
      <p:ext uri="{BB962C8B-B14F-4D97-AF65-F5344CB8AC3E}">
        <p14:creationId xmlns:p14="http://schemas.microsoft.com/office/powerpoint/2010/main" val="1574215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56F72C-EC86-1841-0FD5-C63761F777E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BAA1980-F84B-3274-5D52-00917EDF635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B85274-9A2E-1795-F27F-57B5532647B3}"/>
              </a:ext>
            </a:extLst>
          </p:cNvPr>
          <p:cNvSpPr>
            <a:spLocks noGrp="1"/>
          </p:cNvSpPr>
          <p:nvPr>
            <p:ph type="dt" sz="half" idx="10"/>
          </p:nvPr>
        </p:nvSpPr>
        <p:spPr/>
        <p:txBody>
          <a:bodyPr/>
          <a:lstStyle/>
          <a:p>
            <a:fld id="{D85B5813-E4EE-4418-85CE-E5CF51916829}" type="datetimeFigureOut">
              <a:rPr kumimoji="1" lang="ja-JP" altLang="en-US" smtClean="0"/>
              <a:t>2022/10/26</a:t>
            </a:fld>
            <a:endParaRPr kumimoji="1" lang="ja-JP" altLang="en-US"/>
          </a:p>
        </p:txBody>
      </p:sp>
      <p:sp>
        <p:nvSpPr>
          <p:cNvPr id="5" name="フッター プレースホルダー 4">
            <a:extLst>
              <a:ext uri="{FF2B5EF4-FFF2-40B4-BE49-F238E27FC236}">
                <a16:creationId xmlns:a16="http://schemas.microsoft.com/office/drawing/2014/main" id="{2EE4B7B8-66EB-BBEB-7D6C-5072B5C4A9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D69BA5-45A9-4FDD-2A8E-F86CE2614B6A}"/>
              </a:ext>
            </a:extLst>
          </p:cNvPr>
          <p:cNvSpPr>
            <a:spLocks noGrp="1"/>
          </p:cNvSpPr>
          <p:nvPr>
            <p:ph type="sldNum" sz="quarter" idx="12"/>
          </p:nvPr>
        </p:nvSpPr>
        <p:spPr/>
        <p:txBody>
          <a:bodyPr/>
          <a:lstStyle/>
          <a:p>
            <a:fld id="{B9C95FD1-E946-4E4A-A86A-AD6AD4721373}" type="slidenum">
              <a:rPr kumimoji="1" lang="ja-JP" altLang="en-US" smtClean="0"/>
              <a:t>‹#›</a:t>
            </a:fld>
            <a:endParaRPr kumimoji="1" lang="ja-JP" altLang="en-US"/>
          </a:p>
        </p:txBody>
      </p:sp>
    </p:spTree>
    <p:extLst>
      <p:ext uri="{BB962C8B-B14F-4D97-AF65-F5344CB8AC3E}">
        <p14:creationId xmlns:p14="http://schemas.microsoft.com/office/powerpoint/2010/main" val="1946601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39137D-CEA3-35D6-8CDC-8DBBD025E65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8D58793-B606-906E-AA8A-757BA70C34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3D0E035-DFDD-86EF-C72C-AD1A0A818AF0}"/>
              </a:ext>
            </a:extLst>
          </p:cNvPr>
          <p:cNvSpPr>
            <a:spLocks noGrp="1"/>
          </p:cNvSpPr>
          <p:nvPr>
            <p:ph type="dt" sz="half" idx="10"/>
          </p:nvPr>
        </p:nvSpPr>
        <p:spPr/>
        <p:txBody>
          <a:bodyPr/>
          <a:lstStyle/>
          <a:p>
            <a:fld id="{D85B5813-E4EE-4418-85CE-E5CF51916829}" type="datetimeFigureOut">
              <a:rPr kumimoji="1" lang="ja-JP" altLang="en-US" smtClean="0"/>
              <a:t>2022/10/26</a:t>
            </a:fld>
            <a:endParaRPr kumimoji="1" lang="ja-JP" altLang="en-US"/>
          </a:p>
        </p:txBody>
      </p:sp>
      <p:sp>
        <p:nvSpPr>
          <p:cNvPr id="5" name="フッター プレースホルダー 4">
            <a:extLst>
              <a:ext uri="{FF2B5EF4-FFF2-40B4-BE49-F238E27FC236}">
                <a16:creationId xmlns:a16="http://schemas.microsoft.com/office/drawing/2014/main" id="{7509D97F-7A90-96FD-EDAF-217A9D99D4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FEC8772-D0FB-E8E0-BC8F-D772C08812B6}"/>
              </a:ext>
            </a:extLst>
          </p:cNvPr>
          <p:cNvSpPr>
            <a:spLocks noGrp="1"/>
          </p:cNvSpPr>
          <p:nvPr>
            <p:ph type="sldNum" sz="quarter" idx="12"/>
          </p:nvPr>
        </p:nvSpPr>
        <p:spPr/>
        <p:txBody>
          <a:bodyPr/>
          <a:lstStyle/>
          <a:p>
            <a:fld id="{B9C95FD1-E946-4E4A-A86A-AD6AD4721373}" type="slidenum">
              <a:rPr kumimoji="1" lang="ja-JP" altLang="en-US" smtClean="0"/>
              <a:t>‹#›</a:t>
            </a:fld>
            <a:endParaRPr kumimoji="1" lang="ja-JP" altLang="en-US"/>
          </a:p>
        </p:txBody>
      </p:sp>
    </p:spTree>
    <p:extLst>
      <p:ext uri="{BB962C8B-B14F-4D97-AF65-F5344CB8AC3E}">
        <p14:creationId xmlns:p14="http://schemas.microsoft.com/office/powerpoint/2010/main" val="4023181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E0C717-2F07-BEB2-F109-166008ED1F2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1DA210D-824E-55E0-D26A-7B752870AD3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B329249-4E43-69B4-F633-1C9FBE3E57D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1E73F03-D6DE-46F7-BFFE-00B2EA63B602}"/>
              </a:ext>
            </a:extLst>
          </p:cNvPr>
          <p:cNvSpPr>
            <a:spLocks noGrp="1"/>
          </p:cNvSpPr>
          <p:nvPr>
            <p:ph type="dt" sz="half" idx="10"/>
          </p:nvPr>
        </p:nvSpPr>
        <p:spPr/>
        <p:txBody>
          <a:bodyPr/>
          <a:lstStyle/>
          <a:p>
            <a:fld id="{D85B5813-E4EE-4418-85CE-E5CF51916829}" type="datetimeFigureOut">
              <a:rPr kumimoji="1" lang="ja-JP" altLang="en-US" smtClean="0"/>
              <a:t>2022/10/26</a:t>
            </a:fld>
            <a:endParaRPr kumimoji="1" lang="ja-JP" altLang="en-US"/>
          </a:p>
        </p:txBody>
      </p:sp>
      <p:sp>
        <p:nvSpPr>
          <p:cNvPr id="6" name="フッター プレースホルダー 5">
            <a:extLst>
              <a:ext uri="{FF2B5EF4-FFF2-40B4-BE49-F238E27FC236}">
                <a16:creationId xmlns:a16="http://schemas.microsoft.com/office/drawing/2014/main" id="{6F8A566B-412E-6D6E-0EE5-7DED628F056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4F6CD10-C036-2747-19DF-B7CC8EFBFF01}"/>
              </a:ext>
            </a:extLst>
          </p:cNvPr>
          <p:cNvSpPr>
            <a:spLocks noGrp="1"/>
          </p:cNvSpPr>
          <p:nvPr>
            <p:ph type="sldNum" sz="quarter" idx="12"/>
          </p:nvPr>
        </p:nvSpPr>
        <p:spPr/>
        <p:txBody>
          <a:bodyPr/>
          <a:lstStyle/>
          <a:p>
            <a:fld id="{B9C95FD1-E946-4E4A-A86A-AD6AD4721373}" type="slidenum">
              <a:rPr kumimoji="1" lang="ja-JP" altLang="en-US" smtClean="0"/>
              <a:t>‹#›</a:t>
            </a:fld>
            <a:endParaRPr kumimoji="1" lang="ja-JP" altLang="en-US"/>
          </a:p>
        </p:txBody>
      </p:sp>
    </p:spTree>
    <p:extLst>
      <p:ext uri="{BB962C8B-B14F-4D97-AF65-F5344CB8AC3E}">
        <p14:creationId xmlns:p14="http://schemas.microsoft.com/office/powerpoint/2010/main" val="2076673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5ED1EA-1EE1-770C-9BA8-145ACB82500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D7A3B33-6F46-BE25-D290-3E22169AD9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BBB1BED-F8B8-0337-FAD5-6D7C66581B4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1DF6BD4-EEEC-3696-599B-81B6C102F6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2C02FC7-9913-BB80-4A2E-E28664A3FA7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80C0D0D-AA8C-938F-80D7-1F0B805B0C2A}"/>
              </a:ext>
            </a:extLst>
          </p:cNvPr>
          <p:cNvSpPr>
            <a:spLocks noGrp="1"/>
          </p:cNvSpPr>
          <p:nvPr>
            <p:ph type="dt" sz="half" idx="10"/>
          </p:nvPr>
        </p:nvSpPr>
        <p:spPr/>
        <p:txBody>
          <a:bodyPr/>
          <a:lstStyle/>
          <a:p>
            <a:fld id="{D85B5813-E4EE-4418-85CE-E5CF51916829}" type="datetimeFigureOut">
              <a:rPr kumimoji="1" lang="ja-JP" altLang="en-US" smtClean="0"/>
              <a:t>2022/10/26</a:t>
            </a:fld>
            <a:endParaRPr kumimoji="1" lang="ja-JP" altLang="en-US"/>
          </a:p>
        </p:txBody>
      </p:sp>
      <p:sp>
        <p:nvSpPr>
          <p:cNvPr id="8" name="フッター プレースホルダー 7">
            <a:extLst>
              <a:ext uri="{FF2B5EF4-FFF2-40B4-BE49-F238E27FC236}">
                <a16:creationId xmlns:a16="http://schemas.microsoft.com/office/drawing/2014/main" id="{7421A7C2-02AA-A810-0D2A-80B7A9DC9B1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EDA32D0-DA9B-1A9E-14FC-87297BDDD11C}"/>
              </a:ext>
            </a:extLst>
          </p:cNvPr>
          <p:cNvSpPr>
            <a:spLocks noGrp="1"/>
          </p:cNvSpPr>
          <p:nvPr>
            <p:ph type="sldNum" sz="quarter" idx="12"/>
          </p:nvPr>
        </p:nvSpPr>
        <p:spPr/>
        <p:txBody>
          <a:bodyPr/>
          <a:lstStyle/>
          <a:p>
            <a:fld id="{B9C95FD1-E946-4E4A-A86A-AD6AD4721373}" type="slidenum">
              <a:rPr kumimoji="1" lang="ja-JP" altLang="en-US" smtClean="0"/>
              <a:t>‹#›</a:t>
            </a:fld>
            <a:endParaRPr kumimoji="1" lang="ja-JP" altLang="en-US"/>
          </a:p>
        </p:txBody>
      </p:sp>
    </p:spTree>
    <p:extLst>
      <p:ext uri="{BB962C8B-B14F-4D97-AF65-F5344CB8AC3E}">
        <p14:creationId xmlns:p14="http://schemas.microsoft.com/office/powerpoint/2010/main" val="72961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A47A9E-46C7-5C0E-FEE0-E82B448AF5C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02EA25B-0633-E1A1-26D5-E31FE96D3A14}"/>
              </a:ext>
            </a:extLst>
          </p:cNvPr>
          <p:cNvSpPr>
            <a:spLocks noGrp="1"/>
          </p:cNvSpPr>
          <p:nvPr>
            <p:ph type="dt" sz="half" idx="10"/>
          </p:nvPr>
        </p:nvSpPr>
        <p:spPr/>
        <p:txBody>
          <a:bodyPr/>
          <a:lstStyle/>
          <a:p>
            <a:fld id="{D85B5813-E4EE-4418-85CE-E5CF51916829}" type="datetimeFigureOut">
              <a:rPr kumimoji="1" lang="ja-JP" altLang="en-US" smtClean="0"/>
              <a:t>2022/10/26</a:t>
            </a:fld>
            <a:endParaRPr kumimoji="1" lang="ja-JP" altLang="en-US"/>
          </a:p>
        </p:txBody>
      </p:sp>
      <p:sp>
        <p:nvSpPr>
          <p:cNvPr id="4" name="フッター プレースホルダー 3">
            <a:extLst>
              <a:ext uri="{FF2B5EF4-FFF2-40B4-BE49-F238E27FC236}">
                <a16:creationId xmlns:a16="http://schemas.microsoft.com/office/drawing/2014/main" id="{D7B21414-F149-489E-2437-2D26DCF34D9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5B86AE7-23BB-15DD-7785-58BB59EC6E50}"/>
              </a:ext>
            </a:extLst>
          </p:cNvPr>
          <p:cNvSpPr>
            <a:spLocks noGrp="1"/>
          </p:cNvSpPr>
          <p:nvPr>
            <p:ph type="sldNum" sz="quarter" idx="12"/>
          </p:nvPr>
        </p:nvSpPr>
        <p:spPr/>
        <p:txBody>
          <a:bodyPr/>
          <a:lstStyle/>
          <a:p>
            <a:fld id="{B9C95FD1-E946-4E4A-A86A-AD6AD4721373}" type="slidenum">
              <a:rPr kumimoji="1" lang="ja-JP" altLang="en-US" smtClean="0"/>
              <a:t>‹#›</a:t>
            </a:fld>
            <a:endParaRPr kumimoji="1" lang="ja-JP" altLang="en-US"/>
          </a:p>
        </p:txBody>
      </p:sp>
    </p:spTree>
    <p:extLst>
      <p:ext uri="{BB962C8B-B14F-4D97-AF65-F5344CB8AC3E}">
        <p14:creationId xmlns:p14="http://schemas.microsoft.com/office/powerpoint/2010/main" val="36987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4E1E5AE-A960-4E6C-AA94-9C7E7D0EFD62}"/>
              </a:ext>
            </a:extLst>
          </p:cNvPr>
          <p:cNvSpPr>
            <a:spLocks noGrp="1"/>
          </p:cNvSpPr>
          <p:nvPr>
            <p:ph type="dt" sz="half" idx="10"/>
          </p:nvPr>
        </p:nvSpPr>
        <p:spPr/>
        <p:txBody>
          <a:bodyPr/>
          <a:lstStyle/>
          <a:p>
            <a:fld id="{D85B5813-E4EE-4418-85CE-E5CF51916829}" type="datetimeFigureOut">
              <a:rPr kumimoji="1" lang="ja-JP" altLang="en-US" smtClean="0"/>
              <a:t>2022/10/26</a:t>
            </a:fld>
            <a:endParaRPr kumimoji="1" lang="ja-JP" altLang="en-US"/>
          </a:p>
        </p:txBody>
      </p:sp>
      <p:sp>
        <p:nvSpPr>
          <p:cNvPr id="3" name="フッター プレースホルダー 2">
            <a:extLst>
              <a:ext uri="{FF2B5EF4-FFF2-40B4-BE49-F238E27FC236}">
                <a16:creationId xmlns:a16="http://schemas.microsoft.com/office/drawing/2014/main" id="{205D78C1-CE5A-00C8-A1C2-8F7304EF692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7E88389-36F3-9AF8-F79F-F197B5013606}"/>
              </a:ext>
            </a:extLst>
          </p:cNvPr>
          <p:cNvSpPr>
            <a:spLocks noGrp="1"/>
          </p:cNvSpPr>
          <p:nvPr>
            <p:ph type="sldNum" sz="quarter" idx="12"/>
          </p:nvPr>
        </p:nvSpPr>
        <p:spPr/>
        <p:txBody>
          <a:bodyPr/>
          <a:lstStyle/>
          <a:p>
            <a:fld id="{B9C95FD1-E946-4E4A-A86A-AD6AD4721373}" type="slidenum">
              <a:rPr kumimoji="1" lang="ja-JP" altLang="en-US" smtClean="0"/>
              <a:t>‹#›</a:t>
            </a:fld>
            <a:endParaRPr kumimoji="1" lang="ja-JP" altLang="en-US"/>
          </a:p>
        </p:txBody>
      </p:sp>
    </p:spTree>
    <p:extLst>
      <p:ext uri="{BB962C8B-B14F-4D97-AF65-F5344CB8AC3E}">
        <p14:creationId xmlns:p14="http://schemas.microsoft.com/office/powerpoint/2010/main" val="103682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7A1BD-3512-360D-0A8F-62FF80C4A7A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E3C406-878A-5E51-556C-83BAE1C72B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589CF8C-F92A-948D-71D8-4233381C75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4314148-347B-5AA1-9E14-957A93B8DF74}"/>
              </a:ext>
            </a:extLst>
          </p:cNvPr>
          <p:cNvSpPr>
            <a:spLocks noGrp="1"/>
          </p:cNvSpPr>
          <p:nvPr>
            <p:ph type="dt" sz="half" idx="10"/>
          </p:nvPr>
        </p:nvSpPr>
        <p:spPr/>
        <p:txBody>
          <a:bodyPr/>
          <a:lstStyle/>
          <a:p>
            <a:fld id="{D85B5813-E4EE-4418-85CE-E5CF51916829}" type="datetimeFigureOut">
              <a:rPr kumimoji="1" lang="ja-JP" altLang="en-US" smtClean="0"/>
              <a:t>2022/10/26</a:t>
            </a:fld>
            <a:endParaRPr kumimoji="1" lang="ja-JP" altLang="en-US"/>
          </a:p>
        </p:txBody>
      </p:sp>
      <p:sp>
        <p:nvSpPr>
          <p:cNvPr id="6" name="フッター プレースホルダー 5">
            <a:extLst>
              <a:ext uri="{FF2B5EF4-FFF2-40B4-BE49-F238E27FC236}">
                <a16:creationId xmlns:a16="http://schemas.microsoft.com/office/drawing/2014/main" id="{94433477-1A52-CD7A-0A3B-DB53EA97503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9592D5A-5BD1-D683-1091-CA6454EBEF6F}"/>
              </a:ext>
            </a:extLst>
          </p:cNvPr>
          <p:cNvSpPr>
            <a:spLocks noGrp="1"/>
          </p:cNvSpPr>
          <p:nvPr>
            <p:ph type="sldNum" sz="quarter" idx="12"/>
          </p:nvPr>
        </p:nvSpPr>
        <p:spPr/>
        <p:txBody>
          <a:bodyPr/>
          <a:lstStyle/>
          <a:p>
            <a:fld id="{B9C95FD1-E946-4E4A-A86A-AD6AD4721373}" type="slidenum">
              <a:rPr kumimoji="1" lang="ja-JP" altLang="en-US" smtClean="0"/>
              <a:t>‹#›</a:t>
            </a:fld>
            <a:endParaRPr kumimoji="1" lang="ja-JP" altLang="en-US"/>
          </a:p>
        </p:txBody>
      </p:sp>
    </p:spTree>
    <p:extLst>
      <p:ext uri="{BB962C8B-B14F-4D97-AF65-F5344CB8AC3E}">
        <p14:creationId xmlns:p14="http://schemas.microsoft.com/office/powerpoint/2010/main" val="2556105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AA2857-9BB4-2A67-62B8-02C7F3E37DA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F8A8590-4DCB-D32A-AFBD-EBBCABA911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B9A08EF-9983-5ABB-5B55-091B27950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83E632C-9779-B926-8DDC-83105035D008}"/>
              </a:ext>
            </a:extLst>
          </p:cNvPr>
          <p:cNvSpPr>
            <a:spLocks noGrp="1"/>
          </p:cNvSpPr>
          <p:nvPr>
            <p:ph type="dt" sz="half" idx="10"/>
          </p:nvPr>
        </p:nvSpPr>
        <p:spPr/>
        <p:txBody>
          <a:bodyPr/>
          <a:lstStyle/>
          <a:p>
            <a:fld id="{D85B5813-E4EE-4418-85CE-E5CF51916829}" type="datetimeFigureOut">
              <a:rPr kumimoji="1" lang="ja-JP" altLang="en-US" smtClean="0"/>
              <a:t>2022/10/26</a:t>
            </a:fld>
            <a:endParaRPr kumimoji="1" lang="ja-JP" altLang="en-US"/>
          </a:p>
        </p:txBody>
      </p:sp>
      <p:sp>
        <p:nvSpPr>
          <p:cNvPr id="6" name="フッター プレースホルダー 5">
            <a:extLst>
              <a:ext uri="{FF2B5EF4-FFF2-40B4-BE49-F238E27FC236}">
                <a16:creationId xmlns:a16="http://schemas.microsoft.com/office/drawing/2014/main" id="{A432135A-49E7-C045-5CB9-834995ACEDF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8F63FB0-B02B-82AE-555A-523A4319D6DC}"/>
              </a:ext>
            </a:extLst>
          </p:cNvPr>
          <p:cNvSpPr>
            <a:spLocks noGrp="1"/>
          </p:cNvSpPr>
          <p:nvPr>
            <p:ph type="sldNum" sz="quarter" idx="12"/>
          </p:nvPr>
        </p:nvSpPr>
        <p:spPr/>
        <p:txBody>
          <a:bodyPr/>
          <a:lstStyle/>
          <a:p>
            <a:fld id="{B9C95FD1-E946-4E4A-A86A-AD6AD4721373}" type="slidenum">
              <a:rPr kumimoji="1" lang="ja-JP" altLang="en-US" smtClean="0"/>
              <a:t>‹#›</a:t>
            </a:fld>
            <a:endParaRPr kumimoji="1" lang="ja-JP" altLang="en-US"/>
          </a:p>
        </p:txBody>
      </p:sp>
    </p:spTree>
    <p:extLst>
      <p:ext uri="{BB962C8B-B14F-4D97-AF65-F5344CB8AC3E}">
        <p14:creationId xmlns:p14="http://schemas.microsoft.com/office/powerpoint/2010/main" val="950459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1C3130A-D59E-1B8E-D72C-F8989E68D5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522088F-B35F-D329-D9DD-7B58AB261C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0A72B5-DFFD-DDEA-6DF9-1F78C7C9D6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B5813-E4EE-4418-85CE-E5CF51916829}" type="datetimeFigureOut">
              <a:rPr kumimoji="1" lang="ja-JP" altLang="en-US" smtClean="0"/>
              <a:t>2022/10/26</a:t>
            </a:fld>
            <a:endParaRPr kumimoji="1" lang="ja-JP" altLang="en-US"/>
          </a:p>
        </p:txBody>
      </p:sp>
      <p:sp>
        <p:nvSpPr>
          <p:cNvPr id="5" name="フッター プレースホルダー 4">
            <a:extLst>
              <a:ext uri="{FF2B5EF4-FFF2-40B4-BE49-F238E27FC236}">
                <a16:creationId xmlns:a16="http://schemas.microsoft.com/office/drawing/2014/main" id="{3C9A101A-C884-2A99-6485-02E92C1D2D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8CBC781-F5A7-173A-84B1-E6C2468587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C95FD1-E946-4E4A-A86A-AD6AD4721373}" type="slidenum">
              <a:rPr kumimoji="1" lang="ja-JP" altLang="en-US" smtClean="0"/>
              <a:t>‹#›</a:t>
            </a:fld>
            <a:endParaRPr kumimoji="1" lang="ja-JP" altLang="en-US"/>
          </a:p>
        </p:txBody>
      </p:sp>
    </p:spTree>
    <p:extLst>
      <p:ext uri="{BB962C8B-B14F-4D97-AF65-F5344CB8AC3E}">
        <p14:creationId xmlns:p14="http://schemas.microsoft.com/office/powerpoint/2010/main" val="401030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8C8AE-FBD0-4F62-32D4-1A6954DE6C87}"/>
              </a:ext>
            </a:extLst>
          </p:cNvPr>
          <p:cNvSpPr>
            <a:spLocks noGrp="1"/>
          </p:cNvSpPr>
          <p:nvPr>
            <p:ph type="ctrTitle"/>
          </p:nvPr>
        </p:nvSpPr>
        <p:spPr>
          <a:xfrm>
            <a:off x="1524000" y="1853883"/>
            <a:ext cx="9144000" cy="2387600"/>
          </a:xfrm>
        </p:spPr>
        <p:txBody>
          <a:bodyPr>
            <a:normAutofit fontScale="90000"/>
          </a:bodyPr>
          <a:lstStyle/>
          <a:p>
            <a:r>
              <a:rPr kumimoji="1" lang="ja-JP" altLang="en-US" sz="4000" dirty="0"/>
              <a:t>脳卒中後の非流暢性失語症に対するメロディック・イントネーション・セラピー：システマティックレビューとメタ分析</a:t>
            </a:r>
            <a:br>
              <a:rPr kumimoji="1" lang="en-US" altLang="ja-JP" sz="4000" dirty="0"/>
            </a:br>
            <a:r>
              <a:rPr lang="en-US" altLang="ja-JP" sz="2700" dirty="0"/>
              <a:t>Melodic Intonation Therapy for Post-stroke Non-fluent Aphasia: Systematic Review and Meta-Analysis</a:t>
            </a:r>
            <a:br>
              <a:rPr lang="en-US" altLang="ja-JP" sz="2700" dirty="0"/>
            </a:br>
            <a:br>
              <a:rPr lang="en-US" altLang="ja-JP" sz="900" dirty="0"/>
            </a:br>
            <a:r>
              <a:rPr lang="en-US" altLang="ja-JP" sz="2200" dirty="0" err="1"/>
              <a:t>Haro</a:t>
            </a:r>
            <a:r>
              <a:rPr lang="en-US" altLang="ja-JP" sz="2200" dirty="0"/>
              <a:t>-Martínez A, Pérez-Araujo CM, Sanchez-Caro JM, Fuentes B and </a:t>
            </a:r>
            <a:r>
              <a:rPr lang="en-US" altLang="ja-JP" sz="2200" dirty="0" err="1"/>
              <a:t>Díez-Tejedor</a:t>
            </a:r>
            <a:r>
              <a:rPr lang="en-US" altLang="ja-JP" sz="2200" dirty="0"/>
              <a:t> E (2021) </a:t>
            </a:r>
            <a:r>
              <a:rPr lang="ja-JP" altLang="en-US" sz="2200" dirty="0"/>
              <a:t> </a:t>
            </a:r>
            <a:r>
              <a:rPr lang="en-US" altLang="ja-JP" sz="2200" dirty="0"/>
              <a:t>Front. Neurol. 12:700115. </a:t>
            </a:r>
            <a:r>
              <a:rPr lang="en-US" altLang="ja-JP" sz="2200" dirty="0" err="1"/>
              <a:t>doi</a:t>
            </a:r>
            <a:r>
              <a:rPr lang="en-US" altLang="ja-JP" sz="2200" dirty="0"/>
              <a:t>: 10.3389/fneur.2021.700115</a:t>
            </a:r>
            <a:endParaRPr kumimoji="1" lang="ja-JP" altLang="en-US" sz="2200" dirty="0"/>
          </a:p>
        </p:txBody>
      </p:sp>
      <p:sp>
        <p:nvSpPr>
          <p:cNvPr id="3" name="字幕 2">
            <a:extLst>
              <a:ext uri="{FF2B5EF4-FFF2-40B4-BE49-F238E27FC236}">
                <a16:creationId xmlns:a16="http://schemas.microsoft.com/office/drawing/2014/main" id="{0ED43458-35A0-23DF-4CAB-03F9CA115647}"/>
              </a:ext>
            </a:extLst>
          </p:cNvPr>
          <p:cNvSpPr>
            <a:spLocks noGrp="1"/>
          </p:cNvSpPr>
          <p:nvPr>
            <p:ph type="subTitle" idx="1"/>
          </p:nvPr>
        </p:nvSpPr>
        <p:spPr>
          <a:xfrm>
            <a:off x="1524000" y="4983798"/>
            <a:ext cx="9144000" cy="1655762"/>
          </a:xfrm>
        </p:spPr>
        <p:txBody>
          <a:bodyPr/>
          <a:lstStyle/>
          <a:p>
            <a:r>
              <a:rPr kumimoji="1" lang="en-US" altLang="ja-JP" dirty="0">
                <a:solidFill>
                  <a:schemeClr val="bg1">
                    <a:lumMod val="65000"/>
                  </a:schemeClr>
                </a:solidFill>
              </a:rPr>
              <a:t>NMT </a:t>
            </a:r>
            <a:r>
              <a:rPr kumimoji="1" lang="ja-JP" altLang="en-US" dirty="0">
                <a:solidFill>
                  <a:schemeClr val="bg1">
                    <a:lumMod val="65000"/>
                  </a:schemeClr>
                </a:solidFill>
              </a:rPr>
              <a:t>サポートグループ勉強会　文献抄読</a:t>
            </a:r>
            <a:endParaRPr kumimoji="1" lang="en-US" altLang="ja-JP" dirty="0">
              <a:solidFill>
                <a:schemeClr val="bg1">
                  <a:lumMod val="65000"/>
                </a:schemeClr>
              </a:solidFill>
            </a:endParaRPr>
          </a:p>
          <a:p>
            <a:r>
              <a:rPr kumimoji="1" lang="en-US" altLang="ja-JP" dirty="0">
                <a:solidFill>
                  <a:schemeClr val="bg1">
                    <a:lumMod val="65000"/>
                  </a:schemeClr>
                </a:solidFill>
              </a:rPr>
              <a:t>2022</a:t>
            </a:r>
            <a:r>
              <a:rPr kumimoji="1" lang="ja-JP" altLang="en-US" dirty="0">
                <a:solidFill>
                  <a:schemeClr val="bg1">
                    <a:lumMod val="65000"/>
                  </a:schemeClr>
                </a:solidFill>
              </a:rPr>
              <a:t>年</a:t>
            </a:r>
            <a:r>
              <a:rPr kumimoji="1" lang="en-US" altLang="ja-JP" dirty="0">
                <a:solidFill>
                  <a:schemeClr val="bg1">
                    <a:lumMod val="65000"/>
                  </a:schemeClr>
                </a:solidFill>
              </a:rPr>
              <a:t>10</a:t>
            </a:r>
            <a:r>
              <a:rPr kumimoji="1" lang="ja-JP" altLang="en-US" dirty="0">
                <a:solidFill>
                  <a:schemeClr val="bg1">
                    <a:lumMod val="65000"/>
                  </a:schemeClr>
                </a:solidFill>
              </a:rPr>
              <a:t>月</a:t>
            </a:r>
            <a:r>
              <a:rPr kumimoji="1" lang="en-US" altLang="ja-JP" dirty="0">
                <a:solidFill>
                  <a:schemeClr val="bg1">
                    <a:lumMod val="65000"/>
                  </a:schemeClr>
                </a:solidFill>
              </a:rPr>
              <a:t>24</a:t>
            </a:r>
            <a:r>
              <a:rPr kumimoji="1" lang="ja-JP" altLang="en-US" dirty="0">
                <a:solidFill>
                  <a:schemeClr val="bg1">
                    <a:lumMod val="65000"/>
                  </a:schemeClr>
                </a:solidFill>
              </a:rPr>
              <a:t>日　小日向直美</a:t>
            </a:r>
            <a:endParaRPr kumimoji="1" lang="ja-JP" altLang="en-US" dirty="0"/>
          </a:p>
        </p:txBody>
      </p:sp>
    </p:spTree>
    <p:extLst>
      <p:ext uri="{BB962C8B-B14F-4D97-AF65-F5344CB8AC3E}">
        <p14:creationId xmlns:p14="http://schemas.microsoft.com/office/powerpoint/2010/main" val="3945793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623BDD-BD5B-6C79-8F0F-B886AA50536D}"/>
              </a:ext>
            </a:extLst>
          </p:cNvPr>
          <p:cNvSpPr>
            <a:spLocks noGrp="1"/>
          </p:cNvSpPr>
          <p:nvPr>
            <p:ph type="title"/>
          </p:nvPr>
        </p:nvSpPr>
        <p:spPr/>
        <p:txBody>
          <a:bodyPr/>
          <a:lstStyle/>
          <a:p>
            <a:r>
              <a:rPr kumimoji="1" lang="ja-JP" altLang="en-US" dirty="0"/>
              <a:t>結果</a:t>
            </a:r>
          </a:p>
        </p:txBody>
      </p:sp>
      <p:sp>
        <p:nvSpPr>
          <p:cNvPr id="3" name="コンテンツ プレースホルダー 2">
            <a:extLst>
              <a:ext uri="{FF2B5EF4-FFF2-40B4-BE49-F238E27FC236}">
                <a16:creationId xmlns:a16="http://schemas.microsoft.com/office/drawing/2014/main" id="{4126F3EC-4A23-4A13-BF51-BBE1F641B029}"/>
              </a:ext>
            </a:extLst>
          </p:cNvPr>
          <p:cNvSpPr>
            <a:spLocks noGrp="1"/>
          </p:cNvSpPr>
          <p:nvPr>
            <p:ph idx="1"/>
          </p:nvPr>
        </p:nvSpPr>
        <p:spPr/>
        <p:txBody>
          <a:bodyPr/>
          <a:lstStyle/>
          <a:p>
            <a:pPr>
              <a:lnSpc>
                <a:spcPct val="100000"/>
              </a:lnSpc>
            </a:pPr>
            <a:r>
              <a:rPr kumimoji="1" lang="ja-JP" altLang="en-US" dirty="0"/>
              <a:t>機能的コミュニケーション</a:t>
            </a:r>
            <a:r>
              <a:rPr kumimoji="1" lang="en-US" altLang="ja-JP" dirty="0"/>
              <a:t>(Communicative Activity Log</a:t>
            </a:r>
            <a:r>
              <a:rPr kumimoji="1" lang="ja-JP" altLang="en-US" dirty="0"/>
              <a:t>の評価を基に</a:t>
            </a:r>
            <a:r>
              <a:rPr kumimoji="1" lang="en-US" altLang="ja-JP" dirty="0"/>
              <a:t>)</a:t>
            </a:r>
            <a:r>
              <a:rPr kumimoji="1" lang="ja-JP" altLang="en-US" dirty="0"/>
              <a:t>と復唱で</a:t>
            </a:r>
            <a:r>
              <a:rPr kumimoji="1" lang="en-US" altLang="ja-JP" dirty="0"/>
              <a:t>MIT</a:t>
            </a:r>
            <a:r>
              <a:rPr kumimoji="1" lang="ja-JP" altLang="en-US" dirty="0"/>
              <a:t>は有意に有効であった。</a:t>
            </a:r>
            <a:endParaRPr kumimoji="1" lang="en-US" altLang="ja-JP" dirty="0"/>
          </a:p>
          <a:p>
            <a:endParaRPr lang="en-US" altLang="ja-JP" dirty="0"/>
          </a:p>
          <a:p>
            <a:r>
              <a:rPr kumimoji="1" lang="ja-JP" altLang="en-US" dirty="0"/>
              <a:t>理解力における有意性は確認されなかった。</a:t>
            </a:r>
          </a:p>
        </p:txBody>
      </p:sp>
    </p:spTree>
    <p:extLst>
      <p:ext uri="{BB962C8B-B14F-4D97-AF65-F5344CB8AC3E}">
        <p14:creationId xmlns:p14="http://schemas.microsoft.com/office/powerpoint/2010/main" val="1449362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E32454-F4B8-D6BF-3641-4686966DFF03}"/>
              </a:ext>
            </a:extLst>
          </p:cNvPr>
          <p:cNvSpPr>
            <a:spLocks noGrp="1"/>
          </p:cNvSpPr>
          <p:nvPr>
            <p:ph type="title"/>
          </p:nvPr>
        </p:nvSpPr>
        <p:spPr/>
        <p:txBody>
          <a:bodyPr/>
          <a:lstStyle/>
          <a:p>
            <a:r>
              <a:rPr kumimoji="1" lang="ja-JP" altLang="en-US" dirty="0"/>
              <a:t>考察</a:t>
            </a:r>
          </a:p>
        </p:txBody>
      </p:sp>
      <p:sp>
        <p:nvSpPr>
          <p:cNvPr id="3" name="コンテンツ プレースホルダー 2">
            <a:extLst>
              <a:ext uri="{FF2B5EF4-FFF2-40B4-BE49-F238E27FC236}">
                <a16:creationId xmlns:a16="http://schemas.microsoft.com/office/drawing/2014/main" id="{1B6EDDEF-758C-70B7-2E80-9473A9614FA0}"/>
              </a:ext>
            </a:extLst>
          </p:cNvPr>
          <p:cNvSpPr>
            <a:spLocks noGrp="1"/>
          </p:cNvSpPr>
          <p:nvPr>
            <p:ph idx="1"/>
          </p:nvPr>
        </p:nvSpPr>
        <p:spPr>
          <a:xfrm>
            <a:off x="838200" y="1825625"/>
            <a:ext cx="11089640" cy="4351338"/>
          </a:xfrm>
        </p:spPr>
        <p:txBody>
          <a:bodyPr>
            <a:normAutofit lnSpcReduction="10000"/>
          </a:bodyPr>
          <a:lstStyle/>
          <a:p>
            <a:pPr>
              <a:lnSpc>
                <a:spcPct val="100000"/>
              </a:lnSpc>
            </a:pPr>
            <a:r>
              <a:rPr kumimoji="1" lang="en-US" altLang="ja-JP" dirty="0"/>
              <a:t>2016</a:t>
            </a:r>
            <a:r>
              <a:rPr kumimoji="1" lang="ja-JP" altLang="en-US" dirty="0"/>
              <a:t>年のコクランレビューでは、</a:t>
            </a:r>
            <a:r>
              <a:rPr kumimoji="1" lang="en-US" altLang="ja-JP" dirty="0"/>
              <a:t>MIT</a:t>
            </a:r>
            <a:r>
              <a:rPr kumimoji="1" lang="ja-JP" altLang="en-US" dirty="0"/>
              <a:t>のランダム化比較試験は</a:t>
            </a:r>
            <a:r>
              <a:rPr kumimoji="1" lang="en-US" altLang="ja-JP" dirty="0"/>
              <a:t>1</a:t>
            </a:r>
            <a:r>
              <a:rPr kumimoji="1" lang="ja-JP" altLang="en-US" dirty="0"/>
              <a:t>つ</a:t>
            </a:r>
            <a:r>
              <a:rPr kumimoji="1" lang="en-US" altLang="ja-JP" dirty="0"/>
              <a:t>(</a:t>
            </a:r>
            <a:r>
              <a:rPr kumimoji="1" lang="ja-JP" altLang="en-US" dirty="0"/>
              <a:t>被験者</a:t>
            </a:r>
            <a:r>
              <a:rPr kumimoji="1" lang="en-US" altLang="ja-JP" dirty="0"/>
              <a:t>27</a:t>
            </a:r>
            <a:r>
              <a:rPr kumimoji="1" lang="ja-JP" altLang="en-US" dirty="0"/>
              <a:t>名）のみであったが、今回のレビューでは、</a:t>
            </a:r>
            <a:r>
              <a:rPr kumimoji="1" lang="en-US" altLang="ja-JP" dirty="0"/>
              <a:t>3</a:t>
            </a:r>
            <a:r>
              <a:rPr kumimoji="1" lang="ja-JP" altLang="en-US" dirty="0"/>
              <a:t>つ増え、対象者も</a:t>
            </a:r>
            <a:r>
              <a:rPr kumimoji="1" lang="en-US" altLang="ja-JP" dirty="0"/>
              <a:t>67</a:t>
            </a:r>
            <a:r>
              <a:rPr kumimoji="1" lang="ja-JP" altLang="en-US" dirty="0"/>
              <a:t>名増えており、復唱と機能的コミュニケーション</a:t>
            </a:r>
            <a:r>
              <a:rPr kumimoji="1" lang="en-US" altLang="ja-JP" dirty="0"/>
              <a:t>(Communicative Activity Log</a:t>
            </a:r>
            <a:r>
              <a:rPr kumimoji="1" lang="ja-JP" altLang="en-US" dirty="0"/>
              <a:t>を基に</a:t>
            </a:r>
            <a:r>
              <a:rPr kumimoji="1" lang="en-US" altLang="ja-JP" dirty="0"/>
              <a:t>)</a:t>
            </a:r>
            <a:r>
              <a:rPr kumimoji="1" lang="ja-JP" altLang="en-US" dirty="0"/>
              <a:t>で</a:t>
            </a:r>
            <a:r>
              <a:rPr kumimoji="1" lang="en-US" altLang="ja-JP" dirty="0"/>
              <a:t>MIT</a:t>
            </a:r>
            <a:r>
              <a:rPr kumimoji="1" lang="ja-JP" altLang="en-US" dirty="0"/>
              <a:t>の有意な効果が認められた。</a:t>
            </a:r>
            <a:endParaRPr kumimoji="1" lang="en-US" altLang="ja-JP" dirty="0"/>
          </a:p>
          <a:p>
            <a:pPr>
              <a:lnSpc>
                <a:spcPct val="100000"/>
              </a:lnSpc>
            </a:pPr>
            <a:r>
              <a:rPr kumimoji="1" lang="ja-JP" altLang="en-US" dirty="0"/>
              <a:t>脳卒中後の失語症に関する研究では、綿密に計画された研究が少ないことと、評価方法が不均一であることが欠点である。</a:t>
            </a:r>
            <a:endParaRPr kumimoji="1" lang="en-US" altLang="ja-JP" dirty="0"/>
          </a:p>
          <a:p>
            <a:pPr>
              <a:lnSpc>
                <a:spcPct val="100000"/>
              </a:lnSpc>
            </a:pPr>
            <a:r>
              <a:rPr kumimoji="1" lang="ja-JP" altLang="en-US" dirty="0"/>
              <a:t>機能的コミュニケーションは、脳卒中後の失語症患者にとって重要なゴールであるにも関わらず、言語療法の研究における機能的コミュニケーションの評価は半分にも満たない。</a:t>
            </a:r>
          </a:p>
        </p:txBody>
      </p:sp>
    </p:spTree>
    <p:extLst>
      <p:ext uri="{BB962C8B-B14F-4D97-AF65-F5344CB8AC3E}">
        <p14:creationId xmlns:p14="http://schemas.microsoft.com/office/powerpoint/2010/main" val="3290969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11FD21-A808-91FC-F021-B8A963AC2B14}"/>
              </a:ext>
            </a:extLst>
          </p:cNvPr>
          <p:cNvSpPr>
            <a:spLocks noGrp="1"/>
          </p:cNvSpPr>
          <p:nvPr>
            <p:ph type="title"/>
          </p:nvPr>
        </p:nvSpPr>
        <p:spPr/>
        <p:txBody>
          <a:bodyPr/>
          <a:lstStyle/>
          <a:p>
            <a:r>
              <a:rPr kumimoji="1" lang="ja-JP" altLang="en-US" dirty="0"/>
              <a:t>考察</a:t>
            </a:r>
          </a:p>
        </p:txBody>
      </p:sp>
      <p:sp>
        <p:nvSpPr>
          <p:cNvPr id="3" name="コンテンツ プレースホルダー 2">
            <a:extLst>
              <a:ext uri="{FF2B5EF4-FFF2-40B4-BE49-F238E27FC236}">
                <a16:creationId xmlns:a16="http://schemas.microsoft.com/office/drawing/2014/main" id="{6B1A079A-29C9-7B63-59F5-895D84B33382}"/>
              </a:ext>
            </a:extLst>
          </p:cNvPr>
          <p:cNvSpPr>
            <a:spLocks noGrp="1"/>
          </p:cNvSpPr>
          <p:nvPr>
            <p:ph idx="1"/>
          </p:nvPr>
        </p:nvSpPr>
        <p:spPr/>
        <p:txBody>
          <a:bodyPr>
            <a:normAutofit lnSpcReduction="10000"/>
          </a:bodyPr>
          <a:lstStyle/>
          <a:p>
            <a:pPr>
              <a:lnSpc>
                <a:spcPct val="100000"/>
              </a:lnSpc>
            </a:pPr>
            <a:r>
              <a:rPr kumimoji="1" lang="en-US" altLang="ja-JP" dirty="0"/>
              <a:t>2018</a:t>
            </a:r>
            <a:r>
              <a:rPr kumimoji="1" lang="ja-JP" altLang="en-US" dirty="0"/>
              <a:t>年の失語症の研究における評価方法</a:t>
            </a:r>
            <a:r>
              <a:rPr kumimoji="1" lang="en-US" altLang="ja-JP" dirty="0"/>
              <a:t>(The Research Outcome Measurement in Aphasia: ROMA)</a:t>
            </a:r>
            <a:r>
              <a:rPr kumimoji="1" lang="ja-JP" altLang="en-US" dirty="0"/>
              <a:t>に関する合意に基づく声明では、推奨する失語症の研究における評価方法を発表している。この発表は失語症研究の中核をなす評価方法を定める第一歩であるが、声明に含まれる言語テストは</a:t>
            </a:r>
            <a:r>
              <a:rPr kumimoji="1" lang="en-US" altLang="ja-JP" dirty="0"/>
              <a:t>Western Aphasia Battery Revised(WAB-R)</a:t>
            </a:r>
            <a:r>
              <a:rPr kumimoji="1" lang="ja-JP" altLang="en-US" dirty="0"/>
              <a:t>のみであった。コミュニケーションに関しては、</a:t>
            </a:r>
            <a:r>
              <a:rPr kumimoji="1" lang="en-US" altLang="ja-JP" dirty="0"/>
              <a:t>Communicative</a:t>
            </a:r>
            <a:r>
              <a:rPr lang="ja-JP" altLang="en-US" dirty="0"/>
              <a:t> </a:t>
            </a:r>
            <a:r>
              <a:rPr lang="en-US" altLang="ja-JP" dirty="0"/>
              <a:t>Activity</a:t>
            </a:r>
            <a:r>
              <a:rPr lang="ja-JP" altLang="en-US" dirty="0"/>
              <a:t> </a:t>
            </a:r>
            <a:r>
              <a:rPr lang="en-US" altLang="ja-JP" dirty="0"/>
              <a:t>Log(CAL)</a:t>
            </a:r>
            <a:r>
              <a:rPr lang="ja-JP" altLang="en-US" dirty="0"/>
              <a:t>と</a:t>
            </a:r>
            <a:r>
              <a:rPr lang="en-US" altLang="ja-JP" dirty="0"/>
              <a:t>Amsterdam-Nijmegen Everyday Language Test(ANELT)</a:t>
            </a:r>
            <a:r>
              <a:rPr lang="ja-JP" altLang="en-US" dirty="0"/>
              <a:t>が評価された。</a:t>
            </a:r>
            <a:r>
              <a:rPr lang="en-US" altLang="ja-JP" dirty="0"/>
              <a:t>CAL</a:t>
            </a:r>
            <a:r>
              <a:rPr lang="ja-JP" altLang="en-US" dirty="0"/>
              <a:t>は日常生活におけるコミュニケーション能力を調査するが、</a:t>
            </a:r>
            <a:r>
              <a:rPr lang="en-US" altLang="ja-JP" dirty="0"/>
              <a:t>ANELT</a:t>
            </a:r>
            <a:r>
              <a:rPr lang="ja-JP" altLang="en-US" dirty="0"/>
              <a:t>は日常生活場面でのコミュニケーション能力を含んでいない。</a:t>
            </a:r>
            <a:endParaRPr kumimoji="1" lang="en-US" altLang="ja-JP" dirty="0"/>
          </a:p>
        </p:txBody>
      </p:sp>
    </p:spTree>
    <p:extLst>
      <p:ext uri="{BB962C8B-B14F-4D97-AF65-F5344CB8AC3E}">
        <p14:creationId xmlns:p14="http://schemas.microsoft.com/office/powerpoint/2010/main" val="1393259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8DF5C9-6AC5-4273-AF5F-2A02D1EE4C31}"/>
              </a:ext>
            </a:extLst>
          </p:cNvPr>
          <p:cNvSpPr>
            <a:spLocks noGrp="1"/>
          </p:cNvSpPr>
          <p:nvPr>
            <p:ph type="title"/>
          </p:nvPr>
        </p:nvSpPr>
        <p:spPr/>
        <p:txBody>
          <a:bodyPr/>
          <a:lstStyle/>
          <a:p>
            <a:r>
              <a:rPr kumimoji="1" lang="ja-JP" altLang="en-US" dirty="0"/>
              <a:t>考察</a:t>
            </a:r>
          </a:p>
        </p:txBody>
      </p:sp>
      <p:sp>
        <p:nvSpPr>
          <p:cNvPr id="3" name="コンテンツ プレースホルダー 2">
            <a:extLst>
              <a:ext uri="{FF2B5EF4-FFF2-40B4-BE49-F238E27FC236}">
                <a16:creationId xmlns:a16="http://schemas.microsoft.com/office/drawing/2014/main" id="{01DBF161-4646-4513-0514-052644DA3370}"/>
              </a:ext>
            </a:extLst>
          </p:cNvPr>
          <p:cNvSpPr>
            <a:spLocks noGrp="1"/>
          </p:cNvSpPr>
          <p:nvPr>
            <p:ph idx="1"/>
          </p:nvPr>
        </p:nvSpPr>
        <p:spPr/>
        <p:txBody>
          <a:bodyPr>
            <a:normAutofit fontScale="92500" lnSpcReduction="20000"/>
          </a:bodyPr>
          <a:lstStyle/>
          <a:p>
            <a:pPr>
              <a:lnSpc>
                <a:spcPct val="110000"/>
              </a:lnSpc>
            </a:pPr>
            <a:r>
              <a:rPr kumimoji="1" lang="ja-JP" altLang="en-US" dirty="0"/>
              <a:t>脳卒中後の失語症患者は多様で、様々な重症度や障害を呈し、言語療法的介入は複雑である。また、言語療法自体も様々なアプローチ方法があり、評価も多様で、研究結果を解釈する上で限界がある。さらに、各患者の因子</a:t>
            </a:r>
            <a:r>
              <a:rPr kumimoji="1" lang="en-US" altLang="ja-JP" dirty="0"/>
              <a:t>(</a:t>
            </a:r>
            <a:r>
              <a:rPr kumimoji="1" lang="ja-JP" altLang="en-US" dirty="0"/>
              <a:t>意欲、精神状態</a:t>
            </a:r>
            <a:r>
              <a:rPr kumimoji="1" lang="en-US" altLang="ja-JP" dirty="0"/>
              <a:t>)</a:t>
            </a:r>
            <a:r>
              <a:rPr kumimoji="1" lang="ja-JP" altLang="en-US" dirty="0"/>
              <a:t>、家族のサポート、セラピストのスキルや経験などの違いは、言語療法の結果に影響をもたらすことも問題である。</a:t>
            </a:r>
            <a:endParaRPr kumimoji="1" lang="en-US" altLang="ja-JP" dirty="0"/>
          </a:p>
          <a:p>
            <a:pPr>
              <a:lnSpc>
                <a:spcPct val="110000"/>
              </a:lnSpc>
            </a:pPr>
            <a:r>
              <a:rPr kumimoji="1" lang="ja-JP" altLang="en-US" dirty="0"/>
              <a:t>今回のレビューでは、標本数が少ないことと不均一な評価方法が欠点であったが、</a:t>
            </a:r>
            <a:r>
              <a:rPr kumimoji="1" lang="en-US" altLang="ja-JP" dirty="0"/>
              <a:t>CAL</a:t>
            </a:r>
            <a:r>
              <a:rPr kumimoji="1" lang="ja-JP" altLang="en-US" dirty="0"/>
              <a:t>によるコミュニケーション能力と復唱能力で</a:t>
            </a:r>
            <a:r>
              <a:rPr kumimoji="1" lang="en-US" altLang="ja-JP" dirty="0"/>
              <a:t>MIT</a:t>
            </a:r>
            <a:r>
              <a:rPr kumimoji="1" lang="ja-JP" altLang="en-US" dirty="0"/>
              <a:t>の有効性を示した。今後、標本数を増やしたランダム化比較試験でこららの結果をさらに調査することで、</a:t>
            </a:r>
            <a:r>
              <a:rPr kumimoji="1" lang="en-US" altLang="ja-JP" dirty="0"/>
              <a:t>MIT</a:t>
            </a:r>
            <a:r>
              <a:rPr kumimoji="1" lang="ja-JP" altLang="en-US" dirty="0"/>
              <a:t>の有効性を明確なエビデンスとして示すことができると考える。</a:t>
            </a:r>
          </a:p>
        </p:txBody>
      </p:sp>
    </p:spTree>
    <p:extLst>
      <p:ext uri="{BB962C8B-B14F-4D97-AF65-F5344CB8AC3E}">
        <p14:creationId xmlns:p14="http://schemas.microsoft.com/office/powerpoint/2010/main" val="173398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05B9E-013D-A10C-CF05-F84F6E129BEF}"/>
              </a:ext>
            </a:extLst>
          </p:cNvPr>
          <p:cNvSpPr>
            <a:spLocks noGrp="1"/>
          </p:cNvSpPr>
          <p:nvPr>
            <p:ph type="title"/>
          </p:nvPr>
        </p:nvSpPr>
        <p:spPr/>
        <p:txBody>
          <a:bodyPr/>
          <a:lstStyle/>
          <a:p>
            <a:r>
              <a:rPr kumimoji="1" lang="ja-JP" altLang="en-US" dirty="0"/>
              <a:t>はじめに</a:t>
            </a:r>
          </a:p>
        </p:txBody>
      </p:sp>
      <p:sp>
        <p:nvSpPr>
          <p:cNvPr id="3" name="コンテンツ プレースホルダー 2">
            <a:extLst>
              <a:ext uri="{FF2B5EF4-FFF2-40B4-BE49-F238E27FC236}">
                <a16:creationId xmlns:a16="http://schemas.microsoft.com/office/drawing/2014/main" id="{C7D79CB1-A10C-A8ED-3D5B-9F1E6CC9AB20}"/>
              </a:ext>
            </a:extLst>
          </p:cNvPr>
          <p:cNvSpPr>
            <a:spLocks noGrp="1"/>
          </p:cNvSpPr>
          <p:nvPr>
            <p:ph idx="1"/>
          </p:nvPr>
        </p:nvSpPr>
        <p:spPr/>
        <p:txBody>
          <a:bodyPr>
            <a:normAutofit/>
          </a:bodyPr>
          <a:lstStyle/>
          <a:p>
            <a:r>
              <a:rPr kumimoji="1" lang="ja-JP" altLang="en-US" dirty="0"/>
              <a:t>メロディック・イントネーション・セラピー</a:t>
            </a:r>
            <a:r>
              <a:rPr kumimoji="1" lang="en-US" altLang="ja-JP" dirty="0"/>
              <a:t>(MIT</a:t>
            </a:r>
            <a:r>
              <a:rPr kumimoji="1" lang="ja-JP" altLang="en-US" dirty="0"/>
              <a:t>）は、非流暢性失語症に対する言語療法的アプローチとして、最も研究されている療法の</a:t>
            </a:r>
            <a:r>
              <a:rPr kumimoji="1" lang="en-US" altLang="ja-JP" dirty="0"/>
              <a:t>1</a:t>
            </a:r>
            <a:r>
              <a:rPr kumimoji="1" lang="ja-JP" altLang="en-US" dirty="0"/>
              <a:t>つである。</a:t>
            </a:r>
            <a:endParaRPr kumimoji="1" lang="en-US" altLang="ja-JP" dirty="0"/>
          </a:p>
          <a:p>
            <a:endParaRPr kumimoji="1" lang="en-US" altLang="ja-JP" dirty="0"/>
          </a:p>
          <a:p>
            <a:r>
              <a:rPr kumimoji="1" lang="ja-JP" altLang="en-US" dirty="0"/>
              <a:t>しかし、</a:t>
            </a:r>
            <a:r>
              <a:rPr kumimoji="1" lang="en-US" altLang="ja-JP" dirty="0"/>
              <a:t>8</a:t>
            </a:r>
            <a:r>
              <a:rPr kumimoji="1" lang="ja-JP" altLang="en-US" dirty="0"/>
              <a:t>年前に行われたレビューでは、</a:t>
            </a:r>
            <a:r>
              <a:rPr kumimoji="1" lang="en-US" altLang="ja-JP" dirty="0"/>
              <a:t>MIT</a:t>
            </a:r>
            <a:r>
              <a:rPr kumimoji="1" lang="ja-JP" altLang="en-US" dirty="0"/>
              <a:t>の研究方法の多くはケーススタディであり、</a:t>
            </a:r>
            <a:r>
              <a:rPr kumimoji="1" lang="en-US" altLang="ja-JP" dirty="0"/>
              <a:t>MIT</a:t>
            </a:r>
            <a:r>
              <a:rPr kumimoji="1" lang="ja-JP" altLang="en-US" dirty="0"/>
              <a:t>研究の質は低いと評価された。</a:t>
            </a:r>
            <a:endParaRPr kumimoji="1" lang="en-US" altLang="ja-JP" dirty="0"/>
          </a:p>
          <a:p>
            <a:pPr marL="0" indent="0">
              <a:buNone/>
            </a:pPr>
            <a:endParaRPr kumimoji="1" lang="en-US" altLang="ja-JP" dirty="0"/>
          </a:p>
          <a:p>
            <a:r>
              <a:rPr kumimoji="1" lang="ja-JP" altLang="en-US" dirty="0"/>
              <a:t>今回のレビューでは、脳卒中後の非流暢性失語症に対する</a:t>
            </a:r>
            <a:r>
              <a:rPr kumimoji="1" lang="en-US" altLang="ja-JP" dirty="0"/>
              <a:t>MIT</a:t>
            </a:r>
            <a:r>
              <a:rPr kumimoji="1" lang="ja-JP" altLang="en-US" dirty="0"/>
              <a:t>の効果に関する最新のエビデンスを調査した。</a:t>
            </a:r>
          </a:p>
        </p:txBody>
      </p:sp>
    </p:spTree>
    <p:extLst>
      <p:ext uri="{BB962C8B-B14F-4D97-AF65-F5344CB8AC3E}">
        <p14:creationId xmlns:p14="http://schemas.microsoft.com/office/powerpoint/2010/main" val="2722890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5E5DA6-6DB5-AA8C-1041-8755DA63DC22}"/>
              </a:ext>
            </a:extLst>
          </p:cNvPr>
          <p:cNvSpPr>
            <a:spLocks noGrp="1"/>
          </p:cNvSpPr>
          <p:nvPr>
            <p:ph type="title"/>
          </p:nvPr>
        </p:nvSpPr>
        <p:spPr/>
        <p:txBody>
          <a:bodyPr/>
          <a:lstStyle/>
          <a:p>
            <a:r>
              <a:rPr kumimoji="1" lang="ja-JP" altLang="en-US" dirty="0"/>
              <a:t>方法</a:t>
            </a:r>
          </a:p>
        </p:txBody>
      </p:sp>
      <p:sp>
        <p:nvSpPr>
          <p:cNvPr id="3" name="コンテンツ プレースホルダー 2">
            <a:extLst>
              <a:ext uri="{FF2B5EF4-FFF2-40B4-BE49-F238E27FC236}">
                <a16:creationId xmlns:a16="http://schemas.microsoft.com/office/drawing/2014/main" id="{F949D52A-FD3A-2D3F-2D3C-683A98C5A217}"/>
              </a:ext>
            </a:extLst>
          </p:cNvPr>
          <p:cNvSpPr>
            <a:spLocks noGrp="1"/>
          </p:cNvSpPr>
          <p:nvPr>
            <p:ph idx="1"/>
          </p:nvPr>
        </p:nvSpPr>
        <p:spPr/>
        <p:txBody>
          <a:bodyPr/>
          <a:lstStyle/>
          <a:p>
            <a:pPr marL="0" indent="0">
              <a:buNone/>
            </a:pPr>
            <a:r>
              <a:rPr kumimoji="1" lang="ja-JP" altLang="en-US" dirty="0"/>
              <a:t>選択基準</a:t>
            </a:r>
            <a:endParaRPr kumimoji="1" lang="en-US" altLang="ja-JP" dirty="0"/>
          </a:p>
          <a:p>
            <a:r>
              <a:rPr kumimoji="1" lang="ja-JP" altLang="en-US" dirty="0"/>
              <a:t>ランダム化臨床試験</a:t>
            </a:r>
            <a:endParaRPr kumimoji="1" lang="en-US" altLang="ja-JP" dirty="0"/>
          </a:p>
          <a:p>
            <a:r>
              <a:rPr kumimoji="1" lang="en-US" altLang="ja-JP" dirty="0"/>
              <a:t>18</a:t>
            </a:r>
            <a:r>
              <a:rPr kumimoji="1" lang="ja-JP" altLang="en-US" dirty="0"/>
              <a:t>歳以上の脳卒中による非流暢性失語を呈する患者</a:t>
            </a:r>
            <a:endParaRPr kumimoji="1" lang="en-US" altLang="ja-JP" dirty="0"/>
          </a:p>
          <a:p>
            <a:r>
              <a:rPr kumimoji="1" lang="en-US" altLang="ja-JP" dirty="0"/>
              <a:t>MIT</a:t>
            </a:r>
            <a:r>
              <a:rPr kumimoji="1" lang="ja-JP" altLang="en-US" dirty="0"/>
              <a:t>群とコントロール群</a:t>
            </a:r>
            <a:r>
              <a:rPr kumimoji="1" lang="en-US" altLang="ja-JP" dirty="0"/>
              <a:t>(</a:t>
            </a:r>
            <a:r>
              <a:rPr kumimoji="1" lang="ja-JP" altLang="en-US" dirty="0"/>
              <a:t>他の療法</a:t>
            </a:r>
            <a:r>
              <a:rPr kumimoji="1" lang="en-US" altLang="ja-JP" dirty="0"/>
              <a:t>/</a:t>
            </a:r>
            <a:r>
              <a:rPr kumimoji="1" lang="ja-JP" altLang="en-US" dirty="0"/>
              <a:t>療法なし</a:t>
            </a:r>
            <a:r>
              <a:rPr kumimoji="1" lang="en-US" altLang="ja-JP" dirty="0"/>
              <a:t>)</a:t>
            </a:r>
            <a:r>
              <a:rPr kumimoji="1" lang="ja-JP" altLang="en-US" dirty="0"/>
              <a:t>の比較</a:t>
            </a:r>
            <a:endParaRPr kumimoji="1" lang="en-US" altLang="ja-JP" dirty="0"/>
          </a:p>
          <a:p>
            <a:pPr marL="0" indent="0">
              <a:buNone/>
            </a:pPr>
            <a:r>
              <a:rPr kumimoji="1" lang="ja-JP" altLang="en-US" dirty="0"/>
              <a:t>評価項目</a:t>
            </a:r>
            <a:endParaRPr kumimoji="1" lang="en-US" altLang="ja-JP" dirty="0"/>
          </a:p>
          <a:p>
            <a:r>
              <a:rPr kumimoji="1" lang="ja-JP" altLang="en-US" dirty="0"/>
              <a:t>機能的コミュニケーション</a:t>
            </a:r>
            <a:endParaRPr kumimoji="1" lang="en-US" altLang="ja-JP" dirty="0"/>
          </a:p>
          <a:p>
            <a:r>
              <a:rPr kumimoji="1" lang="ja-JP" altLang="en-US" dirty="0"/>
              <a:t>言語表出</a:t>
            </a:r>
            <a:r>
              <a:rPr kumimoji="1" lang="en-US" altLang="ja-JP" dirty="0"/>
              <a:t>(</a:t>
            </a:r>
            <a:r>
              <a:rPr kumimoji="1" lang="ja-JP" altLang="en-US" dirty="0"/>
              <a:t>呼称・復唱</a:t>
            </a:r>
            <a:r>
              <a:rPr kumimoji="1" lang="en-US" altLang="ja-JP" dirty="0"/>
              <a:t>)</a:t>
            </a:r>
          </a:p>
          <a:p>
            <a:r>
              <a:rPr kumimoji="1" lang="ja-JP" altLang="en-US" dirty="0"/>
              <a:t>理解</a:t>
            </a:r>
          </a:p>
        </p:txBody>
      </p:sp>
    </p:spTree>
    <p:extLst>
      <p:ext uri="{BB962C8B-B14F-4D97-AF65-F5344CB8AC3E}">
        <p14:creationId xmlns:p14="http://schemas.microsoft.com/office/powerpoint/2010/main" val="2346721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E09E43-C699-3FF6-3683-86687AC46223}"/>
              </a:ext>
            </a:extLst>
          </p:cNvPr>
          <p:cNvSpPr>
            <a:spLocks noGrp="1"/>
          </p:cNvSpPr>
          <p:nvPr>
            <p:ph type="title"/>
          </p:nvPr>
        </p:nvSpPr>
        <p:spPr/>
        <p:txBody>
          <a:bodyPr/>
          <a:lstStyle/>
          <a:p>
            <a:r>
              <a:rPr kumimoji="1" lang="ja-JP" altLang="en-US" dirty="0"/>
              <a:t>方法</a:t>
            </a:r>
          </a:p>
        </p:txBody>
      </p:sp>
      <p:sp>
        <p:nvSpPr>
          <p:cNvPr id="3" name="コンテンツ プレースホルダー 2">
            <a:extLst>
              <a:ext uri="{FF2B5EF4-FFF2-40B4-BE49-F238E27FC236}">
                <a16:creationId xmlns:a16="http://schemas.microsoft.com/office/drawing/2014/main" id="{25CC7005-FD63-A2DC-CB2A-FCE09D9BEA07}"/>
              </a:ext>
            </a:extLst>
          </p:cNvPr>
          <p:cNvSpPr>
            <a:spLocks noGrp="1"/>
          </p:cNvSpPr>
          <p:nvPr>
            <p:ph idx="1"/>
          </p:nvPr>
        </p:nvSpPr>
        <p:spPr/>
        <p:txBody>
          <a:bodyPr>
            <a:normAutofit fontScale="92500" lnSpcReduction="10000"/>
          </a:bodyPr>
          <a:lstStyle/>
          <a:p>
            <a:pPr marL="0" indent="0">
              <a:buNone/>
            </a:pPr>
            <a:r>
              <a:rPr kumimoji="1" lang="ja-JP" altLang="en-US" dirty="0"/>
              <a:t>論文掲載</a:t>
            </a:r>
            <a:endParaRPr kumimoji="1" lang="en-US" altLang="ja-JP" dirty="0"/>
          </a:p>
          <a:p>
            <a:r>
              <a:rPr kumimoji="1" lang="en-US" altLang="ja-JP" dirty="0"/>
              <a:t>2019</a:t>
            </a:r>
            <a:r>
              <a:rPr kumimoji="1" lang="ja-JP" altLang="en-US" dirty="0"/>
              <a:t>年</a:t>
            </a:r>
            <a:r>
              <a:rPr kumimoji="1" lang="en-US" altLang="ja-JP" dirty="0"/>
              <a:t>9</a:t>
            </a:r>
            <a:r>
              <a:rPr kumimoji="1" lang="ja-JP" altLang="en-US" dirty="0"/>
              <a:t>月</a:t>
            </a:r>
            <a:r>
              <a:rPr kumimoji="1" lang="en-US" altLang="ja-JP" dirty="0"/>
              <a:t>20</a:t>
            </a:r>
            <a:r>
              <a:rPr kumimoji="1" lang="ja-JP" altLang="en-US" dirty="0"/>
              <a:t>日以前に掲載された論文</a:t>
            </a:r>
            <a:r>
              <a:rPr kumimoji="1" lang="en-US" altLang="ja-JP" dirty="0"/>
              <a:t>(</a:t>
            </a:r>
            <a:r>
              <a:rPr kumimoji="1" lang="ja-JP" altLang="en-US" dirty="0"/>
              <a:t>すべての言語を含む</a:t>
            </a:r>
            <a:r>
              <a:rPr kumimoji="1" lang="en-US" altLang="ja-JP" dirty="0"/>
              <a:t>)</a:t>
            </a:r>
          </a:p>
          <a:p>
            <a:pPr marL="0" indent="0">
              <a:buNone/>
            </a:pPr>
            <a:r>
              <a:rPr kumimoji="1" lang="ja-JP" altLang="en-US" dirty="0"/>
              <a:t>検索</a:t>
            </a:r>
            <a:endParaRPr kumimoji="1" lang="en-US" altLang="ja-JP" dirty="0"/>
          </a:p>
          <a:p>
            <a:pPr>
              <a:lnSpc>
                <a:spcPct val="110000"/>
              </a:lnSpc>
            </a:pPr>
            <a:r>
              <a:rPr kumimoji="1" lang="ja-JP" altLang="en-US" dirty="0"/>
              <a:t>失語、言語障害、脳卒中、脳卒中後、言語療法、メロディックイントネーションセラピー、</a:t>
            </a:r>
            <a:r>
              <a:rPr kumimoji="1" lang="en-US" altLang="ja-JP" dirty="0"/>
              <a:t>MIT</a:t>
            </a:r>
            <a:r>
              <a:rPr kumimoji="1" lang="ja-JP" altLang="en-US" dirty="0"/>
              <a:t>、ランダム化比較試験、ランダム化、ランダム化臨床試験、コントロール群、単純盲検、二重盲検、交差試験、機能的コミュニケーション、</a:t>
            </a:r>
            <a:r>
              <a:rPr kumimoji="1" lang="en-US" altLang="ja-JP" dirty="0"/>
              <a:t>Boston Diagnostic Aphasia Examination</a:t>
            </a:r>
            <a:r>
              <a:rPr kumimoji="1" lang="ja-JP" altLang="en-US" dirty="0"/>
              <a:t>、</a:t>
            </a:r>
            <a:r>
              <a:rPr kumimoji="1" lang="en-US" altLang="ja-JP" dirty="0"/>
              <a:t>Western Aphasia Battery</a:t>
            </a:r>
            <a:r>
              <a:rPr kumimoji="1" lang="ja-JP" altLang="en-US" dirty="0"/>
              <a:t>、</a:t>
            </a:r>
            <a:r>
              <a:rPr kumimoji="1" lang="en-US" altLang="ja-JP" dirty="0"/>
              <a:t>Aachen Aphasia Test</a:t>
            </a:r>
            <a:r>
              <a:rPr kumimoji="1" lang="ja-JP" altLang="en-US" dirty="0"/>
              <a:t>、日常生活でのコミュニケーション能力、</a:t>
            </a:r>
            <a:r>
              <a:rPr kumimoji="1" lang="en-US" altLang="ja-JP" dirty="0"/>
              <a:t>Communicative Activity Log</a:t>
            </a:r>
            <a:r>
              <a:rPr kumimoji="1" lang="ja-JP" altLang="en-US" dirty="0"/>
              <a:t>、</a:t>
            </a:r>
            <a:r>
              <a:rPr kumimoji="1" lang="en-US" altLang="ja-JP" dirty="0" err="1"/>
              <a:t>Sabadel</a:t>
            </a:r>
            <a:r>
              <a:rPr kumimoji="1" lang="ja-JP" altLang="en-US" dirty="0"/>
              <a:t>、</a:t>
            </a:r>
            <a:r>
              <a:rPr kumimoji="1" lang="en-US" altLang="ja-JP" dirty="0"/>
              <a:t>Amsterdam Nijmegen Everyday Language Test</a:t>
            </a:r>
            <a:endParaRPr kumimoji="1" lang="ja-JP" altLang="en-US" dirty="0"/>
          </a:p>
        </p:txBody>
      </p:sp>
    </p:spTree>
    <p:extLst>
      <p:ext uri="{BB962C8B-B14F-4D97-AF65-F5344CB8AC3E}">
        <p14:creationId xmlns:p14="http://schemas.microsoft.com/office/powerpoint/2010/main" val="3682959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23F62A-04C9-3F13-FB76-3C69193ACD46}"/>
              </a:ext>
            </a:extLst>
          </p:cNvPr>
          <p:cNvSpPr>
            <a:spLocks noGrp="1"/>
          </p:cNvSpPr>
          <p:nvPr>
            <p:ph type="title"/>
          </p:nvPr>
        </p:nvSpPr>
        <p:spPr/>
        <p:txBody>
          <a:bodyPr/>
          <a:lstStyle/>
          <a:p>
            <a:r>
              <a:rPr kumimoji="1" lang="ja-JP" altLang="en-US" dirty="0"/>
              <a:t>結果</a:t>
            </a:r>
          </a:p>
        </p:txBody>
      </p:sp>
      <p:pic>
        <p:nvPicPr>
          <p:cNvPr id="5" name="コンテンツ プレースホルダー 4">
            <a:extLst>
              <a:ext uri="{FF2B5EF4-FFF2-40B4-BE49-F238E27FC236}">
                <a16:creationId xmlns:a16="http://schemas.microsoft.com/office/drawing/2014/main" id="{019BC04B-2569-6CBC-EDF1-D952E0E415CF}"/>
              </a:ext>
            </a:extLst>
          </p:cNvPr>
          <p:cNvPicPr>
            <a:picLocks noGrp="1" noChangeAspect="1"/>
          </p:cNvPicPr>
          <p:nvPr>
            <p:ph idx="1"/>
          </p:nvPr>
        </p:nvPicPr>
        <p:blipFill rotWithShape="1">
          <a:blip r:embed="rId2"/>
          <a:srcRect l="20834" t="18094" r="25762" b="8280"/>
          <a:stretch/>
        </p:blipFill>
        <p:spPr>
          <a:xfrm>
            <a:off x="2631439" y="20949"/>
            <a:ext cx="8816479" cy="6837051"/>
          </a:xfrm>
        </p:spPr>
      </p:pic>
    </p:spTree>
    <p:extLst>
      <p:ext uri="{BB962C8B-B14F-4D97-AF65-F5344CB8AC3E}">
        <p14:creationId xmlns:p14="http://schemas.microsoft.com/office/powerpoint/2010/main" val="216476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8DEF58-F945-6AD3-28F5-7A1A14783025}"/>
              </a:ext>
            </a:extLst>
          </p:cNvPr>
          <p:cNvSpPr>
            <a:spLocks noGrp="1"/>
          </p:cNvSpPr>
          <p:nvPr>
            <p:ph type="title"/>
          </p:nvPr>
        </p:nvSpPr>
        <p:spPr/>
        <p:txBody>
          <a:bodyPr/>
          <a:lstStyle/>
          <a:p>
            <a:r>
              <a:rPr kumimoji="1" lang="en-US" altLang="ja-JP" dirty="0"/>
              <a:t>4</a:t>
            </a:r>
            <a:r>
              <a:rPr kumimoji="1" lang="ja-JP" altLang="en-US" dirty="0"/>
              <a:t>つの研究：被験者</a:t>
            </a:r>
          </a:p>
        </p:txBody>
      </p:sp>
      <p:sp>
        <p:nvSpPr>
          <p:cNvPr id="3" name="コンテンツ プレースホルダー 2">
            <a:extLst>
              <a:ext uri="{FF2B5EF4-FFF2-40B4-BE49-F238E27FC236}">
                <a16:creationId xmlns:a16="http://schemas.microsoft.com/office/drawing/2014/main" id="{8C8B1F0A-3C86-5AC7-3A34-A888B4EC2F25}"/>
              </a:ext>
            </a:extLst>
          </p:cNvPr>
          <p:cNvSpPr>
            <a:spLocks noGrp="1"/>
          </p:cNvSpPr>
          <p:nvPr>
            <p:ph idx="1"/>
          </p:nvPr>
        </p:nvSpPr>
        <p:spPr>
          <a:xfrm>
            <a:off x="838200" y="1825625"/>
            <a:ext cx="10673080" cy="4351338"/>
          </a:xfrm>
        </p:spPr>
        <p:txBody>
          <a:bodyPr>
            <a:normAutofit fontScale="92500"/>
          </a:bodyPr>
          <a:lstStyle/>
          <a:p>
            <a:pPr marL="0" indent="0">
              <a:buNone/>
            </a:pPr>
            <a:r>
              <a:rPr kumimoji="1" lang="en-US" altLang="ja-JP" b="1" dirty="0" err="1"/>
              <a:t>Conklyn</a:t>
            </a:r>
            <a:r>
              <a:rPr lang="ja-JP" altLang="en-US" b="1" dirty="0"/>
              <a:t> </a:t>
            </a:r>
            <a:r>
              <a:rPr lang="en-US" altLang="ja-JP" b="1" dirty="0"/>
              <a:t>et</a:t>
            </a:r>
            <a:r>
              <a:rPr lang="ja-JP" altLang="en-US" b="1" dirty="0"/>
              <a:t> </a:t>
            </a:r>
            <a:r>
              <a:rPr lang="en-US" altLang="ja-JP" b="1" dirty="0"/>
              <a:t>al.</a:t>
            </a:r>
            <a:r>
              <a:rPr lang="ja-JP" altLang="en-US" b="1" dirty="0"/>
              <a:t> </a:t>
            </a:r>
            <a:r>
              <a:rPr lang="en-US" altLang="ja-JP" b="1" dirty="0"/>
              <a:t>(2012)</a:t>
            </a:r>
          </a:p>
          <a:p>
            <a:pPr marL="0" indent="0">
              <a:lnSpc>
                <a:spcPct val="100000"/>
              </a:lnSpc>
              <a:buNone/>
            </a:pPr>
            <a:r>
              <a:rPr lang="en-US" altLang="ja-JP" dirty="0"/>
              <a:t>18</a:t>
            </a:r>
            <a:r>
              <a:rPr lang="ja-JP" altLang="en-US" dirty="0"/>
              <a:t>歳以上、中等度から重度失語症、従命可能、</a:t>
            </a:r>
            <a:r>
              <a:rPr lang="en-US" altLang="ja-JP" dirty="0"/>
              <a:t>Happy Birthday Song</a:t>
            </a:r>
            <a:r>
              <a:rPr lang="ja-JP" altLang="en-US" dirty="0"/>
              <a:t>の歌詞</a:t>
            </a:r>
            <a:r>
              <a:rPr lang="en-US" altLang="ja-JP" dirty="0"/>
              <a:t>1/4</a:t>
            </a:r>
            <a:r>
              <a:rPr lang="ja-JP" altLang="en-US" dirty="0"/>
              <a:t>表出可能、話せないことを理解している</a:t>
            </a:r>
            <a:endParaRPr lang="en-US" altLang="ja-JP" dirty="0"/>
          </a:p>
          <a:p>
            <a:pPr marL="0" indent="0">
              <a:buNone/>
            </a:pPr>
            <a:r>
              <a:rPr kumimoji="1" lang="en-US" altLang="ja-JP" b="1" dirty="0"/>
              <a:t>Van der </a:t>
            </a:r>
            <a:r>
              <a:rPr kumimoji="1" lang="en-US" altLang="ja-JP" b="1" dirty="0" err="1"/>
              <a:t>Meulen</a:t>
            </a:r>
            <a:r>
              <a:rPr kumimoji="1" lang="en-US" altLang="ja-JP" b="1" dirty="0"/>
              <a:t> et al</a:t>
            </a:r>
            <a:r>
              <a:rPr lang="en-US" altLang="ja-JP" b="1" dirty="0"/>
              <a:t>. (2014)</a:t>
            </a:r>
          </a:p>
          <a:p>
            <a:pPr marL="0" indent="0">
              <a:buNone/>
            </a:pPr>
            <a:r>
              <a:rPr lang="en-US" altLang="ja-JP" dirty="0"/>
              <a:t>18~80</a:t>
            </a:r>
            <a:r>
              <a:rPr lang="ja-JP" altLang="en-US" dirty="0"/>
              <a:t>歳、発症後</a:t>
            </a:r>
            <a:r>
              <a:rPr lang="en-US" altLang="ja-JP" dirty="0"/>
              <a:t>2~3</a:t>
            </a:r>
            <a:r>
              <a:rPr lang="ja-JP" altLang="en-US" dirty="0"/>
              <a:t>ヶ月、ドイツ語、復唱不良、聴理解中等度</a:t>
            </a:r>
            <a:r>
              <a:rPr lang="en-US" altLang="ja-JP" dirty="0"/>
              <a:t>~</a:t>
            </a:r>
            <a:r>
              <a:rPr lang="ja-JP" altLang="en-US" dirty="0"/>
              <a:t>良好</a:t>
            </a:r>
            <a:endParaRPr lang="en-US" altLang="ja-JP" dirty="0"/>
          </a:p>
          <a:p>
            <a:pPr marL="0" indent="0">
              <a:buNone/>
            </a:pPr>
            <a:r>
              <a:rPr kumimoji="1" lang="en-US" altLang="ja-JP" b="1" dirty="0"/>
              <a:t>Van der </a:t>
            </a:r>
            <a:r>
              <a:rPr kumimoji="1" lang="en-US" altLang="ja-JP" b="1" dirty="0" err="1"/>
              <a:t>Meulen</a:t>
            </a:r>
            <a:r>
              <a:rPr kumimoji="1" lang="en-US" altLang="ja-JP" b="1" dirty="0"/>
              <a:t> et al. (2016)</a:t>
            </a:r>
          </a:p>
          <a:p>
            <a:pPr marL="0" indent="0">
              <a:buNone/>
            </a:pPr>
            <a:r>
              <a:rPr lang="en-US" altLang="ja-JP" dirty="0"/>
              <a:t>18~80</a:t>
            </a:r>
            <a:r>
              <a:rPr lang="ja-JP" altLang="en-US" dirty="0"/>
              <a:t>歳、発症後</a:t>
            </a:r>
            <a:r>
              <a:rPr lang="en-US" altLang="ja-JP" dirty="0"/>
              <a:t>1</a:t>
            </a:r>
            <a:r>
              <a:rPr lang="ja-JP" altLang="en-US" dirty="0"/>
              <a:t>年以上、ドイツ語、復唱不良、聴理解中等度</a:t>
            </a:r>
            <a:r>
              <a:rPr lang="en-US" altLang="ja-JP" dirty="0"/>
              <a:t>~</a:t>
            </a:r>
            <a:r>
              <a:rPr lang="ja-JP" altLang="en-US" dirty="0"/>
              <a:t>良好</a:t>
            </a:r>
            <a:endParaRPr kumimoji="1" lang="en-US" altLang="ja-JP" dirty="0"/>
          </a:p>
          <a:p>
            <a:pPr marL="0" indent="0">
              <a:buNone/>
            </a:pPr>
            <a:r>
              <a:rPr lang="en-US" altLang="ja-JP" b="1" dirty="0" err="1"/>
              <a:t>Haro</a:t>
            </a:r>
            <a:r>
              <a:rPr lang="en-US" altLang="ja-JP" b="1" dirty="0"/>
              <a:t>-Martinez et al. (2019)</a:t>
            </a:r>
          </a:p>
          <a:p>
            <a:pPr marL="0" indent="0">
              <a:buNone/>
            </a:pPr>
            <a:r>
              <a:rPr kumimoji="1" lang="ja-JP" altLang="en-US" dirty="0"/>
              <a:t>発症後</a:t>
            </a:r>
            <a:r>
              <a:rPr kumimoji="1" lang="en-US" altLang="ja-JP" dirty="0"/>
              <a:t>6</a:t>
            </a:r>
            <a:r>
              <a:rPr kumimoji="1" lang="ja-JP" altLang="en-US" dirty="0"/>
              <a:t>ヶ月以上、重度失語症、復唱不良、言語理解中等度</a:t>
            </a:r>
          </a:p>
        </p:txBody>
      </p:sp>
    </p:spTree>
    <p:extLst>
      <p:ext uri="{BB962C8B-B14F-4D97-AF65-F5344CB8AC3E}">
        <p14:creationId xmlns:p14="http://schemas.microsoft.com/office/powerpoint/2010/main" val="1301342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8DEF58-F945-6AD3-28F5-7A1A14783025}"/>
              </a:ext>
            </a:extLst>
          </p:cNvPr>
          <p:cNvSpPr>
            <a:spLocks noGrp="1"/>
          </p:cNvSpPr>
          <p:nvPr>
            <p:ph type="title"/>
          </p:nvPr>
        </p:nvSpPr>
        <p:spPr>
          <a:xfrm>
            <a:off x="838200" y="365125"/>
            <a:ext cx="11099800" cy="1325563"/>
          </a:xfrm>
        </p:spPr>
        <p:txBody>
          <a:bodyPr/>
          <a:lstStyle/>
          <a:p>
            <a:r>
              <a:rPr kumimoji="1" lang="en-US" altLang="ja-JP" dirty="0"/>
              <a:t>4</a:t>
            </a:r>
            <a:r>
              <a:rPr kumimoji="1" lang="ja-JP" altLang="en-US" dirty="0"/>
              <a:t>つの研究：介入期間、コントロール群</a:t>
            </a:r>
          </a:p>
        </p:txBody>
      </p:sp>
      <p:sp>
        <p:nvSpPr>
          <p:cNvPr id="3" name="コンテンツ プレースホルダー 2">
            <a:extLst>
              <a:ext uri="{FF2B5EF4-FFF2-40B4-BE49-F238E27FC236}">
                <a16:creationId xmlns:a16="http://schemas.microsoft.com/office/drawing/2014/main" id="{8C8B1F0A-3C86-5AC7-3A34-A888B4EC2F25}"/>
              </a:ext>
            </a:extLst>
          </p:cNvPr>
          <p:cNvSpPr>
            <a:spLocks noGrp="1"/>
          </p:cNvSpPr>
          <p:nvPr>
            <p:ph idx="1"/>
          </p:nvPr>
        </p:nvSpPr>
        <p:spPr>
          <a:xfrm>
            <a:off x="838200" y="1825625"/>
            <a:ext cx="9789160" cy="4351338"/>
          </a:xfrm>
        </p:spPr>
        <p:txBody>
          <a:bodyPr>
            <a:normAutofit/>
          </a:bodyPr>
          <a:lstStyle/>
          <a:p>
            <a:pPr marL="0" indent="0">
              <a:buNone/>
            </a:pPr>
            <a:r>
              <a:rPr kumimoji="1" lang="en-US" altLang="ja-JP" b="1" dirty="0" err="1"/>
              <a:t>Conklyn</a:t>
            </a:r>
            <a:r>
              <a:rPr lang="ja-JP" altLang="en-US" b="1" dirty="0"/>
              <a:t> </a:t>
            </a:r>
            <a:r>
              <a:rPr lang="en-US" altLang="ja-JP" b="1" dirty="0"/>
              <a:t>et</a:t>
            </a:r>
            <a:r>
              <a:rPr lang="ja-JP" altLang="en-US" b="1" dirty="0"/>
              <a:t> </a:t>
            </a:r>
            <a:r>
              <a:rPr lang="en-US" altLang="ja-JP" b="1" dirty="0"/>
              <a:t>al.</a:t>
            </a:r>
            <a:r>
              <a:rPr lang="ja-JP" altLang="en-US" b="1" dirty="0"/>
              <a:t> </a:t>
            </a:r>
            <a:r>
              <a:rPr lang="en-US" altLang="ja-JP" b="1" dirty="0"/>
              <a:t>(2012)</a:t>
            </a:r>
          </a:p>
          <a:p>
            <a:pPr marL="0" indent="0">
              <a:buNone/>
            </a:pPr>
            <a:r>
              <a:rPr lang="en-US" altLang="ja-JP" dirty="0"/>
              <a:t>MMIT</a:t>
            </a:r>
            <a:r>
              <a:rPr lang="ja-JP" altLang="en-US" dirty="0"/>
              <a:t> </a:t>
            </a:r>
            <a:r>
              <a:rPr lang="en-US" altLang="ja-JP" dirty="0"/>
              <a:t>1~5</a:t>
            </a:r>
            <a:r>
              <a:rPr lang="ja-JP" altLang="en-US" dirty="0"/>
              <a:t>セッション</a:t>
            </a:r>
            <a:r>
              <a:rPr lang="en-US" altLang="ja-JP" dirty="0"/>
              <a:t>(10~15</a:t>
            </a:r>
            <a:r>
              <a:rPr lang="ja-JP" altLang="en-US" dirty="0"/>
              <a:t>分</a:t>
            </a:r>
            <a:r>
              <a:rPr lang="en-US" altLang="ja-JP" dirty="0"/>
              <a:t>)</a:t>
            </a:r>
            <a:r>
              <a:rPr lang="ja-JP" altLang="en-US" dirty="0"/>
              <a:t> 　　言語療法なし</a:t>
            </a:r>
            <a:endParaRPr lang="en-US" altLang="ja-JP" dirty="0"/>
          </a:p>
          <a:p>
            <a:pPr marL="0" indent="0">
              <a:buNone/>
            </a:pPr>
            <a:r>
              <a:rPr kumimoji="1" lang="en-US" altLang="ja-JP" b="1" dirty="0"/>
              <a:t>Van der </a:t>
            </a:r>
            <a:r>
              <a:rPr kumimoji="1" lang="en-US" altLang="ja-JP" b="1" dirty="0" err="1"/>
              <a:t>Meulen</a:t>
            </a:r>
            <a:r>
              <a:rPr kumimoji="1" lang="en-US" altLang="ja-JP" b="1" dirty="0"/>
              <a:t> et al</a:t>
            </a:r>
            <a:r>
              <a:rPr lang="en-US" altLang="ja-JP" b="1" dirty="0"/>
              <a:t>. (2014)</a:t>
            </a:r>
          </a:p>
          <a:p>
            <a:pPr marL="0" indent="0">
              <a:buNone/>
            </a:pPr>
            <a:r>
              <a:rPr lang="en-US" altLang="ja-JP" dirty="0"/>
              <a:t>MIT 6</a:t>
            </a:r>
            <a:r>
              <a:rPr lang="ja-JP" altLang="en-US" dirty="0"/>
              <a:t>週間</a:t>
            </a:r>
            <a:r>
              <a:rPr lang="en-US" altLang="ja-JP" dirty="0"/>
              <a:t>(1</a:t>
            </a:r>
            <a:r>
              <a:rPr lang="ja-JP" altLang="en-US" dirty="0"/>
              <a:t>週間</a:t>
            </a:r>
            <a:r>
              <a:rPr lang="en-US" altLang="ja-JP" dirty="0"/>
              <a:t>3</a:t>
            </a:r>
            <a:r>
              <a:rPr lang="ja-JP" altLang="en-US" dirty="0"/>
              <a:t>時間以上＋宿題</a:t>
            </a:r>
            <a:r>
              <a:rPr lang="en-US" altLang="ja-JP" dirty="0"/>
              <a:t>) </a:t>
            </a:r>
            <a:r>
              <a:rPr lang="ja-JP" altLang="en-US" dirty="0"/>
              <a:t>　待機リスト </a:t>
            </a:r>
            <a:endParaRPr lang="en-US" altLang="ja-JP" dirty="0"/>
          </a:p>
          <a:p>
            <a:pPr marL="0" indent="0">
              <a:buNone/>
            </a:pPr>
            <a:r>
              <a:rPr kumimoji="1" lang="en-US" altLang="ja-JP" b="1" dirty="0"/>
              <a:t>Van der </a:t>
            </a:r>
            <a:r>
              <a:rPr kumimoji="1" lang="en-US" altLang="ja-JP" b="1" dirty="0" err="1"/>
              <a:t>Meulen</a:t>
            </a:r>
            <a:r>
              <a:rPr kumimoji="1" lang="en-US" altLang="ja-JP" b="1" dirty="0"/>
              <a:t> et al. (2016)</a:t>
            </a:r>
          </a:p>
          <a:p>
            <a:pPr marL="0" indent="0">
              <a:buNone/>
            </a:pPr>
            <a:r>
              <a:rPr lang="en-US" altLang="ja-JP" dirty="0"/>
              <a:t>MIT 6</a:t>
            </a:r>
            <a:r>
              <a:rPr lang="ja-JP" altLang="en-US" dirty="0"/>
              <a:t>週間</a:t>
            </a:r>
            <a:r>
              <a:rPr lang="en-US" altLang="ja-JP" dirty="0"/>
              <a:t>(1</a:t>
            </a:r>
            <a:r>
              <a:rPr lang="ja-JP" altLang="en-US" dirty="0"/>
              <a:t>週間</a:t>
            </a:r>
            <a:r>
              <a:rPr lang="en-US" altLang="ja-JP" dirty="0"/>
              <a:t>3</a:t>
            </a:r>
            <a:r>
              <a:rPr lang="ja-JP" altLang="en-US" dirty="0"/>
              <a:t>時間以上</a:t>
            </a:r>
            <a:r>
              <a:rPr lang="en-US" altLang="ja-JP" dirty="0"/>
              <a:t>5</a:t>
            </a:r>
            <a:r>
              <a:rPr lang="ja-JP" altLang="en-US" dirty="0"/>
              <a:t>時間目標＋宿題</a:t>
            </a:r>
            <a:r>
              <a:rPr lang="en-US" altLang="ja-JP" dirty="0"/>
              <a:t>)</a:t>
            </a:r>
            <a:r>
              <a:rPr lang="ja-JP" altLang="en-US" dirty="0"/>
              <a:t>   待機リスト</a:t>
            </a:r>
            <a:endParaRPr lang="en-US" altLang="ja-JP" dirty="0"/>
          </a:p>
          <a:p>
            <a:pPr marL="0" indent="0">
              <a:buNone/>
            </a:pPr>
            <a:r>
              <a:rPr lang="en-US" altLang="ja-JP" b="1" dirty="0" err="1"/>
              <a:t>Haro</a:t>
            </a:r>
            <a:r>
              <a:rPr lang="en-US" altLang="ja-JP" b="1" dirty="0"/>
              <a:t>-Martinez et al. (2019)</a:t>
            </a:r>
          </a:p>
          <a:p>
            <a:pPr marL="0" indent="0">
              <a:buNone/>
            </a:pPr>
            <a:r>
              <a:rPr kumimoji="1" lang="en-US" altLang="ja-JP" dirty="0"/>
              <a:t>MIT 6</a:t>
            </a:r>
            <a:r>
              <a:rPr kumimoji="1" lang="ja-JP" altLang="en-US" dirty="0"/>
              <a:t>週間で</a:t>
            </a:r>
            <a:r>
              <a:rPr kumimoji="1" lang="en-US" altLang="ja-JP" dirty="0"/>
              <a:t>12</a:t>
            </a:r>
            <a:r>
              <a:rPr kumimoji="1" lang="ja-JP" altLang="en-US" dirty="0"/>
              <a:t>セッション 　  待機リスト</a:t>
            </a:r>
          </a:p>
        </p:txBody>
      </p:sp>
    </p:spTree>
    <p:extLst>
      <p:ext uri="{BB962C8B-B14F-4D97-AF65-F5344CB8AC3E}">
        <p14:creationId xmlns:p14="http://schemas.microsoft.com/office/powerpoint/2010/main" val="3431073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8DEF58-F945-6AD3-28F5-7A1A14783025}"/>
              </a:ext>
            </a:extLst>
          </p:cNvPr>
          <p:cNvSpPr>
            <a:spLocks noGrp="1"/>
          </p:cNvSpPr>
          <p:nvPr>
            <p:ph type="title"/>
          </p:nvPr>
        </p:nvSpPr>
        <p:spPr>
          <a:xfrm>
            <a:off x="838200" y="365125"/>
            <a:ext cx="11099800" cy="1325563"/>
          </a:xfrm>
        </p:spPr>
        <p:txBody>
          <a:bodyPr/>
          <a:lstStyle/>
          <a:p>
            <a:r>
              <a:rPr kumimoji="1" lang="en-US" altLang="ja-JP" dirty="0"/>
              <a:t>4</a:t>
            </a:r>
            <a:r>
              <a:rPr kumimoji="1" lang="ja-JP" altLang="en-US" dirty="0"/>
              <a:t>つの研究：人数、基本属性</a:t>
            </a:r>
          </a:p>
        </p:txBody>
      </p:sp>
      <p:sp>
        <p:nvSpPr>
          <p:cNvPr id="3" name="コンテンツ プレースホルダー 2">
            <a:extLst>
              <a:ext uri="{FF2B5EF4-FFF2-40B4-BE49-F238E27FC236}">
                <a16:creationId xmlns:a16="http://schemas.microsoft.com/office/drawing/2014/main" id="{8C8B1F0A-3C86-5AC7-3A34-A888B4EC2F25}"/>
              </a:ext>
            </a:extLst>
          </p:cNvPr>
          <p:cNvSpPr>
            <a:spLocks noGrp="1"/>
          </p:cNvSpPr>
          <p:nvPr>
            <p:ph idx="1"/>
          </p:nvPr>
        </p:nvSpPr>
        <p:spPr>
          <a:xfrm>
            <a:off x="838200" y="1825625"/>
            <a:ext cx="9616440" cy="4351338"/>
          </a:xfrm>
        </p:spPr>
        <p:txBody>
          <a:bodyPr>
            <a:normAutofit fontScale="77500" lnSpcReduction="20000"/>
          </a:bodyPr>
          <a:lstStyle/>
          <a:p>
            <a:pPr marL="0" indent="0">
              <a:buNone/>
            </a:pPr>
            <a:r>
              <a:rPr kumimoji="1" lang="en-US" altLang="ja-JP" b="1" dirty="0" err="1"/>
              <a:t>Conklyn</a:t>
            </a:r>
            <a:r>
              <a:rPr lang="ja-JP" altLang="en-US" b="1" dirty="0"/>
              <a:t> </a:t>
            </a:r>
            <a:r>
              <a:rPr lang="en-US" altLang="ja-JP" b="1" dirty="0"/>
              <a:t>et</a:t>
            </a:r>
            <a:r>
              <a:rPr lang="ja-JP" altLang="en-US" b="1" dirty="0"/>
              <a:t> </a:t>
            </a:r>
            <a:r>
              <a:rPr lang="en-US" altLang="ja-JP" b="1" dirty="0"/>
              <a:t>al.</a:t>
            </a:r>
            <a:r>
              <a:rPr lang="ja-JP" altLang="en-US" b="1" dirty="0"/>
              <a:t> </a:t>
            </a:r>
            <a:r>
              <a:rPr lang="en-US" altLang="ja-JP" b="1" dirty="0"/>
              <a:t>(2012)</a:t>
            </a:r>
          </a:p>
          <a:p>
            <a:pPr marL="0" indent="0">
              <a:buNone/>
            </a:pPr>
            <a:r>
              <a:rPr lang="en-US" altLang="ja-JP" dirty="0"/>
              <a:t>MMIT</a:t>
            </a:r>
            <a:r>
              <a:rPr lang="ja-JP" altLang="en-US" dirty="0"/>
              <a:t> </a:t>
            </a:r>
            <a:r>
              <a:rPr lang="en-US" altLang="ja-JP" dirty="0"/>
              <a:t>16</a:t>
            </a:r>
            <a:r>
              <a:rPr lang="ja-JP" altLang="en-US" dirty="0"/>
              <a:t>名 平均</a:t>
            </a:r>
            <a:r>
              <a:rPr lang="en-US" altLang="ja-JP" dirty="0"/>
              <a:t>66.9(±11.7)</a:t>
            </a:r>
            <a:r>
              <a:rPr lang="ja-JP" altLang="en-US" dirty="0"/>
              <a:t>歳、発症後平均</a:t>
            </a:r>
            <a:r>
              <a:rPr lang="en-US" altLang="ja-JP" dirty="0"/>
              <a:t>32.2(±93.42)</a:t>
            </a:r>
            <a:r>
              <a:rPr lang="ja-JP" altLang="en-US" dirty="0"/>
              <a:t>日</a:t>
            </a:r>
            <a:endParaRPr lang="en-US" altLang="ja-JP" dirty="0"/>
          </a:p>
          <a:p>
            <a:pPr marL="0" indent="0">
              <a:buNone/>
            </a:pPr>
            <a:r>
              <a:rPr lang="ja-JP" altLang="en-US" dirty="0"/>
              <a:t>コントロール </a:t>
            </a:r>
            <a:r>
              <a:rPr lang="en-US" altLang="ja-JP" dirty="0"/>
              <a:t>14</a:t>
            </a:r>
            <a:r>
              <a:rPr lang="ja-JP" altLang="en-US" dirty="0"/>
              <a:t>名 平均</a:t>
            </a:r>
            <a:r>
              <a:rPr lang="en-US" altLang="ja-JP" dirty="0"/>
              <a:t>56.8(±17.1)</a:t>
            </a:r>
            <a:r>
              <a:rPr lang="ja-JP" altLang="en-US" dirty="0"/>
              <a:t>歳、発症後平均</a:t>
            </a:r>
            <a:r>
              <a:rPr lang="en-US" altLang="ja-JP" dirty="0"/>
              <a:t>28.4(±67.84)</a:t>
            </a:r>
            <a:r>
              <a:rPr lang="ja-JP" altLang="en-US" dirty="0"/>
              <a:t>日 </a:t>
            </a:r>
            <a:endParaRPr lang="en-US" altLang="ja-JP" dirty="0"/>
          </a:p>
          <a:p>
            <a:pPr marL="0" indent="0">
              <a:buNone/>
            </a:pPr>
            <a:r>
              <a:rPr kumimoji="1" lang="en-US" altLang="ja-JP" b="1" dirty="0"/>
              <a:t>Van der </a:t>
            </a:r>
            <a:r>
              <a:rPr kumimoji="1" lang="en-US" altLang="ja-JP" b="1" dirty="0" err="1"/>
              <a:t>Meulen</a:t>
            </a:r>
            <a:r>
              <a:rPr kumimoji="1" lang="en-US" altLang="ja-JP" b="1" dirty="0"/>
              <a:t> et al</a:t>
            </a:r>
            <a:r>
              <a:rPr lang="en-US" altLang="ja-JP" b="1" dirty="0"/>
              <a:t>. (2014)</a:t>
            </a:r>
          </a:p>
          <a:p>
            <a:pPr marL="0" indent="0">
              <a:buNone/>
            </a:pPr>
            <a:r>
              <a:rPr lang="en-US" altLang="ja-JP" dirty="0"/>
              <a:t>MIT 16</a:t>
            </a:r>
            <a:r>
              <a:rPr lang="ja-JP" altLang="en-US" dirty="0"/>
              <a:t>名 平均</a:t>
            </a:r>
            <a:r>
              <a:rPr lang="en-US" altLang="ja-JP" dirty="0"/>
              <a:t>53.1(±12)</a:t>
            </a:r>
            <a:r>
              <a:rPr lang="ja-JP" altLang="en-US" dirty="0"/>
              <a:t>歳、発症後平均</a:t>
            </a:r>
            <a:r>
              <a:rPr lang="en-US" altLang="ja-JP" dirty="0"/>
              <a:t>9.3(±2)</a:t>
            </a:r>
            <a:r>
              <a:rPr lang="ja-JP" altLang="en-US" dirty="0"/>
              <a:t>週</a:t>
            </a:r>
            <a:endParaRPr lang="en-US" altLang="ja-JP" dirty="0"/>
          </a:p>
          <a:p>
            <a:pPr marL="0" indent="0">
              <a:buNone/>
            </a:pPr>
            <a:r>
              <a:rPr lang="ja-JP" altLang="en-US" dirty="0"/>
              <a:t>コントロール </a:t>
            </a:r>
            <a:r>
              <a:rPr lang="en-US" altLang="ja-JP" dirty="0"/>
              <a:t>11</a:t>
            </a:r>
            <a:r>
              <a:rPr lang="ja-JP" altLang="en-US" dirty="0"/>
              <a:t>名 </a:t>
            </a:r>
            <a:r>
              <a:rPr lang="en-US" altLang="ja-JP" dirty="0"/>
              <a:t>52(±6.6)</a:t>
            </a:r>
            <a:r>
              <a:rPr lang="ja-JP" altLang="en-US" dirty="0"/>
              <a:t>歳、発症後平均</a:t>
            </a:r>
            <a:r>
              <a:rPr lang="en-US" altLang="ja-JP" dirty="0"/>
              <a:t>11.9(±5.9)</a:t>
            </a:r>
            <a:r>
              <a:rPr lang="ja-JP" altLang="en-US" dirty="0"/>
              <a:t>週</a:t>
            </a:r>
            <a:endParaRPr lang="en-US" altLang="ja-JP" dirty="0"/>
          </a:p>
          <a:p>
            <a:pPr marL="0" indent="0">
              <a:buNone/>
            </a:pPr>
            <a:r>
              <a:rPr kumimoji="1" lang="en-US" altLang="ja-JP" b="1" dirty="0"/>
              <a:t>Van der </a:t>
            </a:r>
            <a:r>
              <a:rPr kumimoji="1" lang="en-US" altLang="ja-JP" b="1" dirty="0" err="1"/>
              <a:t>Meulen</a:t>
            </a:r>
            <a:r>
              <a:rPr kumimoji="1" lang="en-US" altLang="ja-JP" b="1" dirty="0"/>
              <a:t> et al. (2016)</a:t>
            </a:r>
          </a:p>
          <a:p>
            <a:pPr marL="0" indent="0">
              <a:buNone/>
            </a:pPr>
            <a:r>
              <a:rPr lang="en-US" altLang="ja-JP" dirty="0"/>
              <a:t>MIT 10</a:t>
            </a:r>
            <a:r>
              <a:rPr lang="ja-JP" altLang="en-US" dirty="0"/>
              <a:t>名 平均</a:t>
            </a:r>
            <a:r>
              <a:rPr lang="en-US" altLang="ja-JP" dirty="0"/>
              <a:t>58.1(±15.2)</a:t>
            </a:r>
            <a:r>
              <a:rPr lang="ja-JP" altLang="en-US" dirty="0"/>
              <a:t>歳、発症後平均</a:t>
            </a:r>
            <a:r>
              <a:rPr lang="en-US" altLang="ja-JP" dirty="0"/>
              <a:t>33.1(±19.4)</a:t>
            </a:r>
            <a:r>
              <a:rPr lang="ja-JP" altLang="en-US" dirty="0"/>
              <a:t>月</a:t>
            </a:r>
            <a:endParaRPr lang="en-US" altLang="ja-JP" dirty="0"/>
          </a:p>
          <a:p>
            <a:pPr marL="0" indent="0">
              <a:buNone/>
            </a:pPr>
            <a:r>
              <a:rPr lang="ja-JP" altLang="en-US" dirty="0"/>
              <a:t>コントロール </a:t>
            </a:r>
            <a:r>
              <a:rPr lang="en-US" altLang="ja-JP" dirty="0"/>
              <a:t>7</a:t>
            </a:r>
            <a:r>
              <a:rPr lang="ja-JP" altLang="en-US" dirty="0"/>
              <a:t>名 平均</a:t>
            </a:r>
            <a:r>
              <a:rPr lang="en-US" altLang="ja-JP" dirty="0"/>
              <a:t>63.6(±12.7)</a:t>
            </a:r>
            <a:r>
              <a:rPr lang="ja-JP" altLang="en-US" dirty="0"/>
              <a:t>歳、発症後平均</a:t>
            </a:r>
            <a:r>
              <a:rPr lang="en-US" altLang="ja-JP" dirty="0"/>
              <a:t>42.6(±23.7)</a:t>
            </a:r>
            <a:r>
              <a:rPr lang="ja-JP" altLang="en-US" dirty="0"/>
              <a:t>月</a:t>
            </a:r>
            <a:endParaRPr lang="en-US" altLang="ja-JP" dirty="0"/>
          </a:p>
          <a:p>
            <a:pPr marL="0" indent="0">
              <a:buNone/>
            </a:pPr>
            <a:r>
              <a:rPr lang="en-US" altLang="ja-JP" b="1" dirty="0" err="1"/>
              <a:t>Haro</a:t>
            </a:r>
            <a:r>
              <a:rPr lang="en-US" altLang="ja-JP" b="1" dirty="0"/>
              <a:t>-Martinez et al. (2019)</a:t>
            </a:r>
          </a:p>
          <a:p>
            <a:pPr marL="0" indent="0">
              <a:buNone/>
            </a:pPr>
            <a:r>
              <a:rPr lang="en-US" altLang="ja-JP" dirty="0"/>
              <a:t>MIT</a:t>
            </a:r>
            <a:r>
              <a:rPr lang="ja-JP" altLang="en-US" dirty="0"/>
              <a:t> </a:t>
            </a:r>
            <a:r>
              <a:rPr lang="en-US" altLang="ja-JP" dirty="0"/>
              <a:t>10</a:t>
            </a:r>
            <a:r>
              <a:rPr lang="ja-JP" altLang="en-US" dirty="0"/>
              <a:t>名 平均</a:t>
            </a:r>
            <a:r>
              <a:rPr lang="en-US" altLang="ja-JP" dirty="0"/>
              <a:t>66.9(±14.7)</a:t>
            </a:r>
            <a:r>
              <a:rPr lang="ja-JP" altLang="en-US" dirty="0"/>
              <a:t>歳、発症後平均</a:t>
            </a:r>
            <a:r>
              <a:rPr lang="en-US" altLang="ja-JP" dirty="0"/>
              <a:t>21.8(±17.5)</a:t>
            </a:r>
            <a:r>
              <a:rPr lang="ja-JP" altLang="en-US" dirty="0"/>
              <a:t>月</a:t>
            </a:r>
            <a:endParaRPr lang="en-US" altLang="ja-JP" dirty="0"/>
          </a:p>
          <a:p>
            <a:pPr marL="0" indent="0">
              <a:buNone/>
            </a:pPr>
            <a:r>
              <a:rPr kumimoji="1" lang="ja-JP" altLang="en-US" dirty="0"/>
              <a:t>コントロール </a:t>
            </a:r>
            <a:r>
              <a:rPr kumimoji="1" lang="en-US" altLang="ja-JP" dirty="0"/>
              <a:t>10</a:t>
            </a:r>
            <a:r>
              <a:rPr kumimoji="1" lang="ja-JP" altLang="en-US" dirty="0"/>
              <a:t>名 平均</a:t>
            </a:r>
            <a:r>
              <a:rPr kumimoji="1" lang="en-US" altLang="ja-JP" dirty="0"/>
              <a:t>61.6(±14.1)</a:t>
            </a:r>
            <a:r>
              <a:rPr kumimoji="1" lang="ja-JP" altLang="en-US" dirty="0"/>
              <a:t>歳、発症後平均</a:t>
            </a:r>
            <a:r>
              <a:rPr kumimoji="1" lang="en-US" altLang="ja-JP" dirty="0"/>
              <a:t>27.7(±18)</a:t>
            </a:r>
            <a:r>
              <a:rPr kumimoji="1" lang="ja-JP" altLang="en-US" dirty="0"/>
              <a:t>月</a:t>
            </a:r>
          </a:p>
        </p:txBody>
      </p:sp>
    </p:spTree>
    <p:extLst>
      <p:ext uri="{BB962C8B-B14F-4D97-AF65-F5344CB8AC3E}">
        <p14:creationId xmlns:p14="http://schemas.microsoft.com/office/powerpoint/2010/main" val="733979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8DEF58-F945-6AD3-28F5-7A1A14783025}"/>
              </a:ext>
            </a:extLst>
          </p:cNvPr>
          <p:cNvSpPr>
            <a:spLocks noGrp="1"/>
          </p:cNvSpPr>
          <p:nvPr>
            <p:ph type="title"/>
          </p:nvPr>
        </p:nvSpPr>
        <p:spPr>
          <a:xfrm>
            <a:off x="838200" y="365125"/>
            <a:ext cx="11099800" cy="1325563"/>
          </a:xfrm>
        </p:spPr>
        <p:txBody>
          <a:bodyPr/>
          <a:lstStyle/>
          <a:p>
            <a:r>
              <a:rPr kumimoji="1" lang="en-US" altLang="ja-JP" dirty="0"/>
              <a:t>4</a:t>
            </a:r>
            <a:r>
              <a:rPr kumimoji="1" lang="ja-JP" altLang="en-US" dirty="0"/>
              <a:t>つの研究：評価項目</a:t>
            </a:r>
          </a:p>
        </p:txBody>
      </p:sp>
      <p:sp>
        <p:nvSpPr>
          <p:cNvPr id="3" name="コンテンツ プレースホルダー 2">
            <a:extLst>
              <a:ext uri="{FF2B5EF4-FFF2-40B4-BE49-F238E27FC236}">
                <a16:creationId xmlns:a16="http://schemas.microsoft.com/office/drawing/2014/main" id="{8C8B1F0A-3C86-5AC7-3A34-A888B4EC2F25}"/>
              </a:ext>
            </a:extLst>
          </p:cNvPr>
          <p:cNvSpPr>
            <a:spLocks noGrp="1"/>
          </p:cNvSpPr>
          <p:nvPr>
            <p:ph idx="1"/>
          </p:nvPr>
        </p:nvSpPr>
        <p:spPr>
          <a:xfrm>
            <a:off x="838200" y="1825625"/>
            <a:ext cx="10855960" cy="4351338"/>
          </a:xfrm>
        </p:spPr>
        <p:txBody>
          <a:bodyPr>
            <a:normAutofit fontScale="77500" lnSpcReduction="20000"/>
          </a:bodyPr>
          <a:lstStyle/>
          <a:p>
            <a:pPr marL="0" indent="0">
              <a:lnSpc>
                <a:spcPct val="120000"/>
              </a:lnSpc>
              <a:buNone/>
            </a:pPr>
            <a:r>
              <a:rPr kumimoji="1" lang="en-US" altLang="ja-JP" b="1" dirty="0" err="1"/>
              <a:t>Conklyn</a:t>
            </a:r>
            <a:r>
              <a:rPr lang="ja-JP" altLang="en-US" b="1" dirty="0"/>
              <a:t> </a:t>
            </a:r>
            <a:r>
              <a:rPr lang="en-US" altLang="ja-JP" b="1" dirty="0"/>
              <a:t>et</a:t>
            </a:r>
            <a:r>
              <a:rPr lang="ja-JP" altLang="en-US" b="1" dirty="0"/>
              <a:t> </a:t>
            </a:r>
            <a:r>
              <a:rPr lang="en-US" altLang="ja-JP" b="1" dirty="0"/>
              <a:t>al.</a:t>
            </a:r>
            <a:r>
              <a:rPr lang="ja-JP" altLang="en-US" b="1" dirty="0"/>
              <a:t> </a:t>
            </a:r>
            <a:r>
              <a:rPr lang="en-US" altLang="ja-JP" b="1" dirty="0"/>
              <a:t>(2012)</a:t>
            </a:r>
          </a:p>
          <a:p>
            <a:pPr marL="0" indent="0">
              <a:lnSpc>
                <a:spcPct val="120000"/>
              </a:lnSpc>
              <a:buNone/>
            </a:pPr>
            <a:r>
              <a:rPr lang="ja-JP" altLang="en-US" dirty="0"/>
              <a:t>この研究のために作成した</a:t>
            </a:r>
            <a:r>
              <a:rPr lang="en-US" altLang="ja-JP" dirty="0"/>
              <a:t>WAB(Western Aphasia Battery)</a:t>
            </a:r>
            <a:r>
              <a:rPr lang="ja-JP" altLang="en-US" dirty="0"/>
              <a:t>下位項目の応答と復唱</a:t>
            </a:r>
            <a:endParaRPr lang="en-US" altLang="ja-JP" dirty="0"/>
          </a:p>
          <a:p>
            <a:pPr marL="0" indent="0">
              <a:lnSpc>
                <a:spcPct val="120000"/>
              </a:lnSpc>
              <a:buNone/>
            </a:pPr>
            <a:r>
              <a:rPr kumimoji="1" lang="en-US" altLang="ja-JP" b="1" dirty="0"/>
              <a:t>Van der </a:t>
            </a:r>
            <a:r>
              <a:rPr kumimoji="1" lang="en-US" altLang="ja-JP" b="1" dirty="0" err="1"/>
              <a:t>Meulen</a:t>
            </a:r>
            <a:r>
              <a:rPr kumimoji="1" lang="en-US" altLang="ja-JP" b="1" dirty="0"/>
              <a:t> et al</a:t>
            </a:r>
            <a:r>
              <a:rPr lang="en-US" altLang="ja-JP" b="1" dirty="0"/>
              <a:t>. (2014)</a:t>
            </a:r>
          </a:p>
          <a:p>
            <a:pPr marL="0" indent="0">
              <a:lnSpc>
                <a:spcPct val="120000"/>
              </a:lnSpc>
              <a:buNone/>
            </a:pPr>
            <a:r>
              <a:rPr lang="en-US" altLang="ja-JP" dirty="0" err="1"/>
              <a:t>Sabadel</a:t>
            </a:r>
            <a:r>
              <a:rPr lang="ja-JP" altLang="en-US" dirty="0"/>
              <a:t>、</a:t>
            </a:r>
            <a:r>
              <a:rPr lang="en-US" altLang="ja-JP" dirty="0"/>
              <a:t>Amsterdam-Nijmegen Everyday Language Test</a:t>
            </a:r>
            <a:r>
              <a:rPr lang="ja-JP" altLang="en-US" dirty="0"/>
              <a:t>、</a:t>
            </a:r>
            <a:r>
              <a:rPr lang="en-US" altLang="ja-JP" dirty="0"/>
              <a:t>Aachen Aphasia Test(</a:t>
            </a:r>
            <a:r>
              <a:rPr lang="ja-JP" altLang="en-US" dirty="0"/>
              <a:t>下位項目の復唱と呼称</a:t>
            </a:r>
            <a:r>
              <a:rPr lang="en-US" altLang="ja-JP" dirty="0"/>
              <a:t>)</a:t>
            </a:r>
            <a:r>
              <a:rPr lang="ja-JP" altLang="en-US" dirty="0"/>
              <a:t>、</a:t>
            </a:r>
            <a:r>
              <a:rPr lang="en-US" altLang="ja-JP" dirty="0"/>
              <a:t>MIT</a:t>
            </a:r>
            <a:r>
              <a:rPr lang="ja-JP" altLang="en-US" dirty="0"/>
              <a:t>の復唱課題</a:t>
            </a:r>
            <a:endParaRPr lang="en-US" altLang="ja-JP" dirty="0"/>
          </a:p>
          <a:p>
            <a:pPr marL="0" indent="0">
              <a:lnSpc>
                <a:spcPct val="120000"/>
              </a:lnSpc>
              <a:buNone/>
            </a:pPr>
            <a:r>
              <a:rPr kumimoji="1" lang="en-US" altLang="ja-JP" b="1" dirty="0"/>
              <a:t>Van der </a:t>
            </a:r>
            <a:r>
              <a:rPr kumimoji="1" lang="en-US" altLang="ja-JP" b="1" dirty="0" err="1"/>
              <a:t>Meulen</a:t>
            </a:r>
            <a:r>
              <a:rPr kumimoji="1" lang="en-US" altLang="ja-JP" b="1" dirty="0"/>
              <a:t> et al. (2016)</a:t>
            </a:r>
          </a:p>
          <a:p>
            <a:pPr marL="0" indent="0">
              <a:lnSpc>
                <a:spcPct val="120000"/>
              </a:lnSpc>
              <a:buNone/>
            </a:pPr>
            <a:r>
              <a:rPr lang="en-US" altLang="ja-JP" dirty="0" err="1"/>
              <a:t>Sabadel</a:t>
            </a:r>
            <a:r>
              <a:rPr lang="ja-JP" altLang="en-US" dirty="0"/>
              <a:t> </a:t>
            </a:r>
            <a:r>
              <a:rPr lang="en-US" altLang="ja-JP" dirty="0"/>
              <a:t>story</a:t>
            </a:r>
            <a:r>
              <a:rPr lang="ja-JP" altLang="en-US" dirty="0"/>
              <a:t> </a:t>
            </a:r>
            <a:r>
              <a:rPr lang="en-US" altLang="ja-JP" dirty="0"/>
              <a:t>retell</a:t>
            </a:r>
            <a:r>
              <a:rPr lang="ja-JP" altLang="en-US" dirty="0"/>
              <a:t> </a:t>
            </a:r>
            <a:r>
              <a:rPr lang="en-US" altLang="ja-JP" dirty="0"/>
              <a:t>task</a:t>
            </a:r>
            <a:r>
              <a:rPr lang="ja-JP" altLang="en-US" dirty="0"/>
              <a:t>、</a:t>
            </a:r>
            <a:r>
              <a:rPr lang="en-US" altLang="ja-JP" dirty="0"/>
              <a:t>Amsterdam-</a:t>
            </a:r>
            <a:r>
              <a:rPr lang="en-US" altLang="ja-JP" dirty="0" err="1"/>
              <a:t>Mijmegen</a:t>
            </a:r>
            <a:r>
              <a:rPr lang="en-US" altLang="ja-JP" dirty="0"/>
              <a:t> Everyday Language Test</a:t>
            </a:r>
            <a:r>
              <a:rPr lang="ja-JP" altLang="en-US" dirty="0"/>
              <a:t>、</a:t>
            </a:r>
            <a:r>
              <a:rPr lang="en-US" altLang="ja-JP" dirty="0"/>
              <a:t>Aachen Aphasia Test (</a:t>
            </a:r>
            <a:r>
              <a:rPr lang="ja-JP" altLang="en-US" dirty="0"/>
              <a:t>下位項目の呼称、復唱、聴理解</a:t>
            </a:r>
            <a:r>
              <a:rPr lang="en-US" altLang="ja-JP" dirty="0"/>
              <a:t>)</a:t>
            </a:r>
            <a:r>
              <a:rPr lang="ja-JP" altLang="en-US" dirty="0"/>
              <a:t>、</a:t>
            </a:r>
            <a:r>
              <a:rPr lang="en-US" altLang="ja-JP" dirty="0"/>
              <a:t>MIT</a:t>
            </a:r>
            <a:r>
              <a:rPr lang="ja-JP" altLang="en-US" dirty="0"/>
              <a:t>の復唱課題</a:t>
            </a:r>
            <a:endParaRPr lang="en-US" altLang="ja-JP" dirty="0"/>
          </a:p>
          <a:p>
            <a:pPr marL="0" indent="0">
              <a:lnSpc>
                <a:spcPct val="120000"/>
              </a:lnSpc>
              <a:buNone/>
            </a:pPr>
            <a:r>
              <a:rPr lang="en-US" altLang="ja-JP" b="1" dirty="0" err="1"/>
              <a:t>Haro</a:t>
            </a:r>
            <a:r>
              <a:rPr lang="en-US" altLang="ja-JP" b="1" dirty="0"/>
              <a:t>-Martinez et al. (2019)</a:t>
            </a:r>
          </a:p>
          <a:p>
            <a:pPr marL="0" indent="0">
              <a:lnSpc>
                <a:spcPct val="120000"/>
              </a:lnSpc>
              <a:buNone/>
            </a:pPr>
            <a:r>
              <a:rPr lang="en-US" altLang="ja-JP" dirty="0"/>
              <a:t>Communicative Activity Log</a:t>
            </a:r>
            <a:r>
              <a:rPr lang="ja-JP" altLang="en-US" dirty="0"/>
              <a:t>、</a:t>
            </a:r>
            <a:r>
              <a:rPr lang="en-US" altLang="ja-JP" dirty="0"/>
              <a:t>Boston Diagnostic Aphasia Examination</a:t>
            </a:r>
          </a:p>
          <a:p>
            <a:pPr marL="0" indent="0">
              <a:buNone/>
            </a:pPr>
            <a:endParaRPr kumimoji="1" lang="ja-JP" altLang="en-US" dirty="0"/>
          </a:p>
        </p:txBody>
      </p:sp>
    </p:spTree>
    <p:extLst>
      <p:ext uri="{BB962C8B-B14F-4D97-AF65-F5344CB8AC3E}">
        <p14:creationId xmlns:p14="http://schemas.microsoft.com/office/powerpoint/2010/main" val="6481644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TotalTime>
  <Words>1268</Words>
  <Application>Microsoft Office PowerPoint</Application>
  <PresentationFormat>ワイド画面</PresentationFormat>
  <Paragraphs>77</Paragraphs>
  <Slides>13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13</vt:i4>
      </vt:variant>
    </vt:vector>
  </HeadingPairs>
  <TitlesOfParts>
    <vt:vector size="17" baseType="lpstr">
      <vt:lpstr>游ゴシック</vt:lpstr>
      <vt:lpstr>游ゴシック Light</vt:lpstr>
      <vt:lpstr>Arial</vt:lpstr>
      <vt:lpstr>Office テーマ</vt:lpstr>
      <vt:lpstr>脳卒中後の非流暢性失語症に対するメロディック・イントネーション・セラピー：システマティックレビューとメタ分析 Melodic Intonation Therapy for Post-stroke Non-fluent Aphasia: Systematic Review and Meta-Analysis  Haro-Martínez A, Pérez-Araujo CM, Sanchez-Caro JM, Fuentes B and Díez-Tejedor E (2021)  Front. Neurol. 12:700115. doi: 10.3389/fneur.2021.700115</vt:lpstr>
      <vt:lpstr>はじめに</vt:lpstr>
      <vt:lpstr>方法</vt:lpstr>
      <vt:lpstr>方法</vt:lpstr>
      <vt:lpstr>結果</vt:lpstr>
      <vt:lpstr>4つの研究：被験者</vt:lpstr>
      <vt:lpstr>4つの研究：介入期間、コントロール群</vt:lpstr>
      <vt:lpstr>4つの研究：人数、基本属性</vt:lpstr>
      <vt:lpstr>4つの研究：評価項目</vt:lpstr>
      <vt:lpstr>結果</vt:lpstr>
      <vt:lpstr>考察</vt:lpstr>
      <vt:lpstr>考察</vt:lpstr>
      <vt:lpstr>考察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小日向 直美</dc:creator>
  <cp:lastModifiedBy>小日向 直美</cp:lastModifiedBy>
  <cp:revision>8</cp:revision>
  <dcterms:created xsi:type="dcterms:W3CDTF">2022-10-23T03:32:58Z</dcterms:created>
  <dcterms:modified xsi:type="dcterms:W3CDTF">2022-10-26T04:45:19Z</dcterms:modified>
</cp:coreProperties>
</file>