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 id="262" r:id="rId4"/>
    <p:sldId id="259" r:id="rId5"/>
    <p:sldId id="260" r:id="rId6"/>
    <p:sldId id="257"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68F11C-879F-F535-3210-E3F2AE61130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66306F-B0C9-C4DF-E4D3-4B69ED476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4FE745A-5696-9B14-5CF7-E3905058F7C0}"/>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B805FD2E-7CC4-E264-57AC-45807981EE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E9EA8B7-51EA-62D2-9099-B8FAB691E1CC}"/>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82938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B2366B-EB6C-08EC-249C-874B2F4121F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41FD31-6347-EAF1-EC2D-46384B098B1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7527CDB-35CC-AFDF-2E0C-B9F0AEF960D9}"/>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E22E021A-BA7D-1C44-ED32-EEB10A0EE1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23B641-B621-AE79-9011-C8BCCA9630E2}"/>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378140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61367C5-4211-019D-8B70-E7463BEA099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859FFAB-9429-73D4-A9BF-C09277A21BD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18CF5F-DA20-3671-28B2-F38AF4E735BF}"/>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7DA9A08B-4F56-810A-9B53-1E854DBD38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9F0094-1072-4536-F4C7-DDD0E82A0A93}"/>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17891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9EA125-FC15-4945-C7F5-ECCA02917F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6CC502D-DB06-08C2-26C5-140984A0505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438395-D6E8-F99D-B7EE-F29EF1982845}"/>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A5F8AB0B-0AC8-2758-4486-CE6F112F0B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7210DA-2526-ECD2-0140-AF3F6DF4C5A1}"/>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4038980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049E0E-906A-FB39-AD1F-61AB1D58D7D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104BB5-4EDB-3783-728D-25B0FCDE8E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9D4C49D-CDD5-FAE7-BBA3-B939659EA02B}"/>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36360DBB-F77A-2254-84E6-F6369595FD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1EAB5A-D4E3-B92B-ACDA-78E893B19064}"/>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59199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76E9-8531-3996-2A84-9B947BC340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63DAB50-2AB1-279C-17A3-99335FEE4F0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EEC6378-BAD9-661B-8668-13A89131456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01A57CB-AA71-4841-14D3-918DE2C24CAD}"/>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6" name="フッター プレースホルダー 5">
            <a:extLst>
              <a:ext uri="{FF2B5EF4-FFF2-40B4-BE49-F238E27FC236}">
                <a16:creationId xmlns:a16="http://schemas.microsoft.com/office/drawing/2014/main" id="{257DE7B7-7320-8B2B-E13D-B309C922682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2B5559-3879-577F-B953-1A826D5CA22A}"/>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339072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B25261-997A-6CCD-442F-886A62D07A1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4B2CD5-BE34-45E8-303C-C2860ED569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63C8D24-880A-0580-721E-85EACD34534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3A19A4F-3A6A-023F-B2D7-400F963191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072D705-3231-78A8-1B38-7A54C1AF2B4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83F8184-08F4-A604-562D-341A42669F63}"/>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8" name="フッター プレースホルダー 7">
            <a:extLst>
              <a:ext uri="{FF2B5EF4-FFF2-40B4-BE49-F238E27FC236}">
                <a16:creationId xmlns:a16="http://schemas.microsoft.com/office/drawing/2014/main" id="{DBDEC613-4AF5-E686-79D6-BC202A1B1EF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567EBF9-1258-A18A-A328-F3B426381807}"/>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335875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F03734-EA7A-FA56-0059-002AE79EC6E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08CBB9C-0BDF-3B28-0232-6322D8D7382B}"/>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4" name="フッター プレースホルダー 3">
            <a:extLst>
              <a:ext uri="{FF2B5EF4-FFF2-40B4-BE49-F238E27FC236}">
                <a16:creationId xmlns:a16="http://schemas.microsoft.com/office/drawing/2014/main" id="{57531B8C-674B-D11A-4933-20C001C0DA6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4D58658-965C-7C00-47C1-C9624D278846}"/>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77451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B61A2BA-544E-CA63-6908-508FFA5647E0}"/>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3" name="フッター プレースホルダー 2">
            <a:extLst>
              <a:ext uri="{FF2B5EF4-FFF2-40B4-BE49-F238E27FC236}">
                <a16:creationId xmlns:a16="http://schemas.microsoft.com/office/drawing/2014/main" id="{7254D8E2-6A87-FC19-6FDA-A019B53539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EF8387F-3257-B735-A65F-5938DD2FF74D}"/>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30009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0D4186-FF28-88C4-C772-E5F9CDA8601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07030A-5294-FEDF-4961-87484B99DB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14D2C52-1EC0-FE7D-61E0-405C8C5C39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C9033FB-103F-3AC4-A15B-1E52265F3C10}"/>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6" name="フッター プレースホルダー 5">
            <a:extLst>
              <a:ext uri="{FF2B5EF4-FFF2-40B4-BE49-F238E27FC236}">
                <a16:creationId xmlns:a16="http://schemas.microsoft.com/office/drawing/2014/main" id="{C1B8A3BE-2F47-E8C0-E6E8-29256B916D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2A6811D-7A9C-5533-859B-EED963DA3633}"/>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420630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554577-4C6B-2CE7-2D8D-7E0D0A2399E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37381D-9F39-CD2B-E222-A6B86A6CE8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FC8B3BA-DDDE-DF43-D9E5-8E78A10A2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068FC80-828C-A401-0DF6-8812051909D9}"/>
              </a:ext>
            </a:extLst>
          </p:cNvPr>
          <p:cNvSpPr>
            <a:spLocks noGrp="1"/>
          </p:cNvSpPr>
          <p:nvPr>
            <p:ph type="dt" sz="half" idx="10"/>
          </p:nvPr>
        </p:nvSpPr>
        <p:spPr/>
        <p:txBody>
          <a:bodyPr/>
          <a:lstStyle/>
          <a:p>
            <a:fld id="{C9F5FCEE-1E7B-4739-9E82-663F83177851}" type="datetimeFigureOut">
              <a:rPr kumimoji="1" lang="ja-JP" altLang="en-US" smtClean="0"/>
              <a:t>2022/10/25</a:t>
            </a:fld>
            <a:endParaRPr kumimoji="1" lang="ja-JP" altLang="en-US"/>
          </a:p>
        </p:txBody>
      </p:sp>
      <p:sp>
        <p:nvSpPr>
          <p:cNvPr id="6" name="フッター プレースホルダー 5">
            <a:extLst>
              <a:ext uri="{FF2B5EF4-FFF2-40B4-BE49-F238E27FC236}">
                <a16:creationId xmlns:a16="http://schemas.microsoft.com/office/drawing/2014/main" id="{45A5257C-5A89-ADC5-B82D-5C2AB7D34A1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6FCC47-EFE0-A172-8927-77A86FA5474F}"/>
              </a:ext>
            </a:extLst>
          </p:cNvPr>
          <p:cNvSpPr>
            <a:spLocks noGrp="1"/>
          </p:cNvSpPr>
          <p:nvPr>
            <p:ph type="sldNum" sz="quarter" idx="12"/>
          </p:nvPr>
        </p:nvSpPr>
        <p:spPr/>
        <p:txBody>
          <a:body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251146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8A04EEA-2A91-3A6F-8CD7-CE0820E674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9064E98-31A6-7CAA-02BB-F19D55D4F9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2337FF4-D42F-3D95-1EDE-A9742162B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5FCEE-1E7B-4739-9E82-663F83177851}" type="datetimeFigureOut">
              <a:rPr kumimoji="1" lang="ja-JP" altLang="en-US" smtClean="0"/>
              <a:t>2022/10/25</a:t>
            </a:fld>
            <a:endParaRPr kumimoji="1" lang="ja-JP" altLang="en-US"/>
          </a:p>
        </p:txBody>
      </p:sp>
      <p:sp>
        <p:nvSpPr>
          <p:cNvPr id="5" name="フッター プレースホルダー 4">
            <a:extLst>
              <a:ext uri="{FF2B5EF4-FFF2-40B4-BE49-F238E27FC236}">
                <a16:creationId xmlns:a16="http://schemas.microsoft.com/office/drawing/2014/main" id="{D2A716AD-6CC9-93F5-8F4A-630EB309D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2E177E0-2455-2DB2-A4EC-E5022065C6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5AA3A-ECAE-4DD4-A898-77FA5E1CA708}" type="slidenum">
              <a:rPr kumimoji="1" lang="ja-JP" altLang="en-US" smtClean="0"/>
              <a:t>‹#›</a:t>
            </a:fld>
            <a:endParaRPr kumimoji="1" lang="ja-JP" altLang="en-US"/>
          </a:p>
        </p:txBody>
      </p:sp>
    </p:spTree>
    <p:extLst>
      <p:ext uri="{BB962C8B-B14F-4D97-AF65-F5344CB8AC3E}">
        <p14:creationId xmlns:p14="http://schemas.microsoft.com/office/powerpoint/2010/main" val="558564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mtacademy.co/professional-development" TargetMode="External"/><Relationship Id="rId2" Type="http://schemas.openxmlformats.org/officeDocument/2006/relationships/hyperlink" Target="https://docs.google.com/forms/d/e/1FAIpQLSdY4IpmXvgylZj05-1zgmdcWEEmsRt_1NVQ9kGq6W0lVEWV-A/viewform?usp=sf_link" TargetMode="External"/><Relationship Id="rId1" Type="http://schemas.openxmlformats.org/officeDocument/2006/relationships/slideLayout" Target="../slideLayouts/slideLayout2.xml"/><Relationship Id="rId4" Type="http://schemas.openxmlformats.org/officeDocument/2006/relationships/hyperlink" Target="https://nmtacademy.co/training-opportunities/nmt-fellowship-trainin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nmtacademy.co/procedural-faq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jnmt.org/nmtacademy/"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C1878-3895-396E-6185-0620BB4169C9}"/>
              </a:ext>
            </a:extLst>
          </p:cNvPr>
          <p:cNvSpPr>
            <a:spLocks noGrp="1"/>
          </p:cNvSpPr>
          <p:nvPr>
            <p:ph type="ctrTitle"/>
          </p:nvPr>
        </p:nvSpPr>
        <p:spPr/>
        <p:txBody>
          <a:bodyPr/>
          <a:lstStyle/>
          <a:p>
            <a:r>
              <a:rPr kumimoji="1" lang="en-US" altLang="ja-JP" dirty="0"/>
              <a:t>NMT</a:t>
            </a:r>
            <a:r>
              <a:rPr kumimoji="1" lang="ja-JP" altLang="en-US" dirty="0"/>
              <a:t>資格更新について</a:t>
            </a:r>
          </a:p>
        </p:txBody>
      </p:sp>
    </p:spTree>
    <p:extLst>
      <p:ext uri="{BB962C8B-B14F-4D97-AF65-F5344CB8AC3E}">
        <p14:creationId xmlns:p14="http://schemas.microsoft.com/office/powerpoint/2010/main" val="2116845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C16735D-1AE5-DBD4-B172-95319E4FDDAA}"/>
              </a:ext>
            </a:extLst>
          </p:cNvPr>
          <p:cNvSpPr>
            <a:spLocks noGrp="1"/>
          </p:cNvSpPr>
          <p:nvPr>
            <p:ph idx="1"/>
          </p:nvPr>
        </p:nvSpPr>
        <p:spPr>
          <a:xfrm>
            <a:off x="838200" y="1188720"/>
            <a:ext cx="9900920" cy="5283200"/>
          </a:xfrm>
        </p:spPr>
        <p:txBody>
          <a:bodyPr>
            <a:normAutofit fontScale="32500" lnSpcReduction="20000"/>
          </a:bodyPr>
          <a:lstStyle/>
          <a:p>
            <a:pPr marL="0" indent="0">
              <a:buNone/>
            </a:pPr>
            <a:r>
              <a:rPr kumimoji="1" lang="en-US" altLang="ja-JP" dirty="0"/>
              <a:t>Good afternoon, </a:t>
            </a:r>
          </a:p>
          <a:p>
            <a:endParaRPr kumimoji="1" lang="en-US" altLang="ja-JP" dirty="0"/>
          </a:p>
          <a:p>
            <a:pPr marL="0" indent="0">
              <a:buNone/>
            </a:pPr>
            <a:r>
              <a:rPr kumimoji="1" lang="en-US" altLang="ja-JP" dirty="0"/>
              <a:t>I hope you are doing well! I just wanted to reach out to share the reminder that your NMT Affiliate Status will be expiring at the end of this calendar year (2022). For many of you, the NMT model guides your clinical work and teaching, and is often used in the title of your business or in your mission or philosophy statements to define what sets your practice apart. The NMT Trainings and knowledge base have developed and evolved immensely over the years, and we strongly encourage you to stay active in the NMT Academy in order to ensure that you continue evidence-based practice and standards of best practice.</a:t>
            </a:r>
          </a:p>
          <a:p>
            <a:endParaRPr kumimoji="1" lang="en-US" altLang="ja-JP" dirty="0"/>
          </a:p>
          <a:p>
            <a:pPr marL="0" indent="0">
              <a:buNone/>
            </a:pPr>
            <a:r>
              <a:rPr kumimoji="1" lang="en-US" altLang="ja-JP" dirty="0"/>
              <a:t>We’ve recently amended the requirements to maintain your affiliate status to make the renewal process easier for you. The Advanced Fellowship is no longer required to maintain your affiliation but instead we have moved to a continued professional development system, which means 2022 expiring affiliates can maintain their professional affiliation by completing 10 NMT Professional Development credits by the end of 2022 and logging them here: https://docs.google.com/forms/d/e/1FAIpQLSdY4IpmXvgylZj05-1zgmdcWEEmsRt_1NVQ9kGq6W0lVEWV-A/viewform?usp=sf_link. Please remember that these Professional Development credits may be applied to other professional organizations’ requirements for continuing education/professional development (CMTEs, MOC, etc.). </a:t>
            </a:r>
          </a:p>
          <a:p>
            <a:endParaRPr kumimoji="1" lang="en-US" altLang="ja-JP" dirty="0"/>
          </a:p>
          <a:p>
            <a:pPr marL="0" indent="0">
              <a:buNone/>
            </a:pPr>
            <a:r>
              <a:rPr kumimoji="1" lang="en-US" altLang="ja-JP" dirty="0"/>
              <a:t>You can fulfill this requirement through a variety of ways, and you can find all of those on the Academy Website, https://nmtacademy.co/professional-development. Please notice that these credits should come from three different Professional Development categories (listed on the website) and that you should attend at least 3 Support Chapter Meetings each year (https://nmtacademy.co/local-support-chapters/). </a:t>
            </a:r>
          </a:p>
          <a:p>
            <a:pPr marL="0" indent="0">
              <a:buNone/>
            </a:pPr>
            <a:r>
              <a:rPr kumimoji="1" lang="en-US" altLang="ja-JP" dirty="0"/>
              <a:t> </a:t>
            </a:r>
          </a:p>
          <a:p>
            <a:pPr marL="0" indent="0">
              <a:buNone/>
            </a:pPr>
            <a:r>
              <a:rPr kumimoji="1" lang="en-US" altLang="ja-JP" dirty="0"/>
              <a:t>In response to financial and other pandemic related hardships and in an effort to support the Academy mission to disseminate and advance the worldwide practice of NMT, the Academy invites you to a 10-hour (12 CMTEs) professional development opportunity: The NMT 1st International Clinical Consensus Symposium, to be held Nov. 18-19, 2022. This symposium will provide 10 hours of meaningful high quality professional enrichment at a low cost to NMT Affiliates, allowing them to achieve their continued professional development requirements as well as your support chapter meeting requirements. If you are looking for a quick way to catch up and earn your CPD, don't miss this upcoming opportunity. For more information or to register click here. </a:t>
            </a:r>
          </a:p>
          <a:p>
            <a:endParaRPr kumimoji="1" lang="en-US" altLang="ja-JP" dirty="0"/>
          </a:p>
          <a:p>
            <a:pPr marL="0" indent="0">
              <a:buNone/>
            </a:pPr>
            <a:r>
              <a:rPr kumimoji="1" lang="en-US" altLang="ja-JP" dirty="0"/>
              <a:t>If at the end of 2022, you have completed the NMT Professional Development requirements, your NMT Affiliate status will renew for another 5 years. You are more than welcome to complete your NMT Fellowship at any point if you are interested, but it is no longer a requirement unless you are an NMT-F and wish to maintain this status (https://nmtacademy.co/training-opportunities/nmt-fellowship-training/). </a:t>
            </a:r>
          </a:p>
          <a:p>
            <a:endParaRPr kumimoji="1" lang="en-US" altLang="ja-JP" dirty="0"/>
          </a:p>
          <a:p>
            <a:pPr marL="0" indent="0">
              <a:buNone/>
            </a:pPr>
            <a:r>
              <a:rPr kumimoji="1" lang="en-US" altLang="ja-JP" dirty="0"/>
              <a:t>Please let us know if you have any questions! </a:t>
            </a:r>
          </a:p>
          <a:p>
            <a:endParaRPr kumimoji="1" lang="en-US" altLang="ja-JP" dirty="0"/>
          </a:p>
          <a:p>
            <a:pPr marL="0" indent="0">
              <a:buNone/>
            </a:pPr>
            <a:r>
              <a:rPr kumimoji="1" lang="en-US" altLang="ja-JP" dirty="0"/>
              <a:t>Best,</a:t>
            </a:r>
          </a:p>
          <a:p>
            <a:pPr marL="0" indent="0">
              <a:buNone/>
            </a:pPr>
            <a:r>
              <a:rPr kumimoji="1" lang="en-US" altLang="ja-JP" dirty="0"/>
              <a:t>Kim</a:t>
            </a:r>
            <a:endParaRPr kumimoji="1" lang="ja-JP" altLang="en-US" dirty="0"/>
          </a:p>
        </p:txBody>
      </p:sp>
      <p:sp>
        <p:nvSpPr>
          <p:cNvPr id="2" name="テキスト ボックス 1">
            <a:extLst>
              <a:ext uri="{FF2B5EF4-FFF2-40B4-BE49-F238E27FC236}">
                <a16:creationId xmlns:a16="http://schemas.microsoft.com/office/drawing/2014/main" id="{CC4BCC51-CD49-6630-2D29-7F1B8CA5FAB0}"/>
              </a:ext>
            </a:extLst>
          </p:cNvPr>
          <p:cNvSpPr txBox="1"/>
          <p:nvPr/>
        </p:nvSpPr>
        <p:spPr>
          <a:xfrm>
            <a:off x="579120" y="579120"/>
            <a:ext cx="7229864" cy="369332"/>
          </a:xfrm>
          <a:prstGeom prst="rect">
            <a:avLst/>
          </a:prstGeom>
          <a:noFill/>
        </p:spPr>
        <p:txBody>
          <a:bodyPr wrap="none" rtlCol="0">
            <a:spAutoFit/>
          </a:bodyPr>
          <a:lstStyle/>
          <a:p>
            <a:r>
              <a:rPr kumimoji="1" lang="en-US" altLang="ja-JP" dirty="0"/>
              <a:t>2022</a:t>
            </a:r>
            <a:r>
              <a:rPr kumimoji="1" lang="ja-JP" altLang="en-US" dirty="0"/>
              <a:t>年で</a:t>
            </a:r>
            <a:r>
              <a:rPr kumimoji="1" lang="en-US" altLang="ja-JP" dirty="0"/>
              <a:t>NMT</a:t>
            </a:r>
            <a:r>
              <a:rPr kumimoji="1" lang="ja-JP" altLang="en-US" dirty="0"/>
              <a:t>資格がきれる方へアカデミーから送られてきたメール</a:t>
            </a:r>
          </a:p>
        </p:txBody>
      </p:sp>
      <p:sp>
        <p:nvSpPr>
          <p:cNvPr id="4" name="テキスト ボックス 3">
            <a:extLst>
              <a:ext uri="{FF2B5EF4-FFF2-40B4-BE49-F238E27FC236}">
                <a16:creationId xmlns:a16="http://schemas.microsoft.com/office/drawing/2014/main" id="{3E522ECB-6904-250F-A8C4-EF2475A971EC}"/>
              </a:ext>
            </a:extLst>
          </p:cNvPr>
          <p:cNvSpPr txBox="1"/>
          <p:nvPr/>
        </p:nvSpPr>
        <p:spPr>
          <a:xfrm>
            <a:off x="3088640" y="6035040"/>
            <a:ext cx="8107680" cy="369332"/>
          </a:xfrm>
          <a:prstGeom prst="rect">
            <a:avLst/>
          </a:prstGeom>
          <a:noFill/>
        </p:spPr>
        <p:txBody>
          <a:bodyPr wrap="square" rtlCol="0">
            <a:spAutoFit/>
          </a:bodyPr>
          <a:lstStyle/>
          <a:p>
            <a:r>
              <a:rPr kumimoji="1" lang="ja-JP" altLang="en-US" dirty="0"/>
              <a:t>次のスライドに、このメールで重要だと思うことの日本語訳を載せてます。</a:t>
            </a:r>
          </a:p>
        </p:txBody>
      </p:sp>
    </p:spTree>
    <p:extLst>
      <p:ext uri="{BB962C8B-B14F-4D97-AF65-F5344CB8AC3E}">
        <p14:creationId xmlns:p14="http://schemas.microsoft.com/office/powerpoint/2010/main" val="4162714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C16735D-1AE5-DBD4-B172-95319E4FDDAA}"/>
              </a:ext>
            </a:extLst>
          </p:cNvPr>
          <p:cNvSpPr>
            <a:spLocks noGrp="1"/>
          </p:cNvSpPr>
          <p:nvPr>
            <p:ph idx="1"/>
          </p:nvPr>
        </p:nvSpPr>
        <p:spPr>
          <a:xfrm>
            <a:off x="568960" y="436880"/>
            <a:ext cx="11135360" cy="6035040"/>
          </a:xfrm>
        </p:spPr>
        <p:txBody>
          <a:bodyPr>
            <a:normAutofit fontScale="55000" lnSpcReduction="20000"/>
          </a:bodyPr>
          <a:lstStyle/>
          <a:p>
            <a:pPr marL="0" indent="0">
              <a:buNone/>
            </a:pPr>
            <a:r>
              <a:rPr kumimoji="1" lang="en-US" altLang="ja-JP" sz="6200" dirty="0"/>
              <a:t>2022</a:t>
            </a:r>
            <a:r>
              <a:rPr kumimoji="1" lang="ja-JP" altLang="en-US" sz="6200" dirty="0"/>
              <a:t>年末にアカデミー会員資格がきれる方へのメール</a:t>
            </a:r>
            <a:endParaRPr kumimoji="1" lang="en-US" altLang="ja-JP" sz="6200" dirty="0"/>
          </a:p>
          <a:p>
            <a:pPr marL="0" indent="0">
              <a:buNone/>
            </a:pPr>
            <a:endParaRPr lang="en-US" altLang="ja-JP" dirty="0"/>
          </a:p>
          <a:p>
            <a:pPr marL="0" indent="0">
              <a:buNone/>
            </a:pPr>
            <a:r>
              <a:rPr kumimoji="1" lang="en-US" altLang="ja-JP" sz="3300" dirty="0"/>
              <a:t>NMT</a:t>
            </a:r>
            <a:r>
              <a:rPr kumimoji="1" lang="ja-JP" altLang="en-US" sz="3300" dirty="0"/>
              <a:t>研修を受けた方は必ずしもフェローシップ研修を受ける必要はない。その代わりに、</a:t>
            </a:r>
            <a:r>
              <a:rPr kumimoji="1" lang="en-US" altLang="ja-JP" sz="3300" dirty="0"/>
              <a:t>2022</a:t>
            </a:r>
            <a:r>
              <a:rPr kumimoji="1" lang="ja-JP" altLang="en-US" sz="3300" dirty="0"/>
              <a:t>年末までにアカデミー教育研修</a:t>
            </a:r>
            <a:r>
              <a:rPr kumimoji="1" lang="en-US" altLang="ja-JP" sz="3300" dirty="0"/>
              <a:t>10</a:t>
            </a:r>
            <a:r>
              <a:rPr kumimoji="1" lang="ja-JP" altLang="en-US" sz="3300" dirty="0"/>
              <a:t>単位分を取得する必要がある。</a:t>
            </a:r>
            <a:endParaRPr kumimoji="1" lang="en-US" altLang="ja-JP" sz="3300" dirty="0"/>
          </a:p>
          <a:p>
            <a:pPr marL="0" indent="0">
              <a:buNone/>
            </a:pPr>
            <a:r>
              <a:rPr kumimoji="1" lang="ja-JP" altLang="en-US" sz="3300" dirty="0"/>
              <a:t>単位はこちらから入力する。</a:t>
            </a:r>
            <a:r>
              <a:rPr kumimoji="1" lang="en-US" altLang="ja-JP" sz="3300" dirty="0"/>
              <a:t> logging them here: </a:t>
            </a:r>
            <a:r>
              <a:rPr kumimoji="1" lang="en-US" altLang="ja-JP" sz="3300" dirty="0">
                <a:hlinkClick r:id="rId2"/>
              </a:rPr>
              <a:t>https://docs.google.com/forms/d/e/1FAIpQLSdY4IpmXvgylZj05-1zgmdcWEEmsRt_1NVQ9kGq6W0lVEWV-A/viewform?usp=sf_link</a:t>
            </a:r>
            <a:endParaRPr kumimoji="1" lang="en-US" altLang="ja-JP" sz="3300" dirty="0"/>
          </a:p>
          <a:p>
            <a:pPr marL="0" indent="0">
              <a:buNone/>
            </a:pPr>
            <a:r>
              <a:rPr kumimoji="1" lang="en-US" altLang="ja-JP" sz="3300" dirty="0"/>
              <a:t> </a:t>
            </a:r>
            <a:endParaRPr lang="en-US" altLang="ja-JP" sz="3300" dirty="0"/>
          </a:p>
          <a:p>
            <a:pPr marL="0" indent="0">
              <a:buNone/>
            </a:pPr>
            <a:r>
              <a:rPr kumimoji="1" lang="ja-JP" altLang="en-US" sz="3300" dirty="0"/>
              <a:t>これらの単位分、例えば学会参加などは、</a:t>
            </a:r>
            <a:r>
              <a:rPr kumimoji="1" lang="en-US" altLang="ja-JP" sz="3300" dirty="0"/>
              <a:t>MT</a:t>
            </a:r>
            <a:r>
              <a:rPr kumimoji="1" lang="ja-JP" altLang="en-US" sz="3300" dirty="0"/>
              <a:t>学会の単位分と併用して構わない。</a:t>
            </a:r>
            <a:endParaRPr kumimoji="1" lang="en-US" altLang="ja-JP" sz="3300" dirty="0"/>
          </a:p>
          <a:p>
            <a:pPr marL="0" indent="0">
              <a:buNone/>
            </a:pPr>
            <a:r>
              <a:rPr kumimoji="1" lang="ja-JP" altLang="en-US" sz="3300" dirty="0"/>
              <a:t>単位に関しては、アカデミーのウェブサイトで確認できる。</a:t>
            </a:r>
            <a:endParaRPr kumimoji="1" lang="en-US" altLang="ja-JP" sz="3300" dirty="0"/>
          </a:p>
          <a:p>
            <a:pPr marL="0" indent="0">
              <a:buNone/>
            </a:pPr>
            <a:r>
              <a:rPr kumimoji="1" lang="en-US" altLang="ja-JP" sz="3300" dirty="0">
                <a:hlinkClick r:id="rId3"/>
              </a:rPr>
              <a:t>https://nmtacademy.co/professional-development</a:t>
            </a:r>
            <a:endParaRPr kumimoji="1" lang="en-US" altLang="ja-JP" sz="3300" dirty="0"/>
          </a:p>
          <a:p>
            <a:pPr marL="0" indent="0">
              <a:buNone/>
            </a:pPr>
            <a:r>
              <a:rPr kumimoji="1" lang="ja-JP" altLang="en-US" sz="3300" dirty="0"/>
              <a:t>単位は、</a:t>
            </a:r>
            <a:r>
              <a:rPr kumimoji="1" lang="en-US" altLang="ja-JP" sz="3300" dirty="0"/>
              <a:t>(</a:t>
            </a:r>
            <a:r>
              <a:rPr kumimoji="1" lang="ja-JP" altLang="en-US" sz="3300" dirty="0"/>
              <a:t>最低</a:t>
            </a:r>
            <a:r>
              <a:rPr kumimoji="1" lang="en-US" altLang="ja-JP" sz="3300" dirty="0"/>
              <a:t>)3</a:t>
            </a:r>
            <a:r>
              <a:rPr kumimoji="1" lang="ja-JP" altLang="en-US" sz="3300" dirty="0"/>
              <a:t>群</a:t>
            </a:r>
            <a:r>
              <a:rPr kumimoji="1" lang="en-US" altLang="ja-JP" sz="3300" dirty="0"/>
              <a:t>(</a:t>
            </a:r>
            <a:r>
              <a:rPr kumimoji="1" lang="ja-JP" altLang="en-US" sz="3300" dirty="0"/>
              <a:t>アカデミーの教育研修表参照）から取得する必要がある。また、最低年</a:t>
            </a:r>
            <a:r>
              <a:rPr kumimoji="1" lang="en-US" altLang="ja-JP" sz="3300" dirty="0"/>
              <a:t>3</a:t>
            </a:r>
            <a:r>
              <a:rPr kumimoji="1" lang="ja-JP" altLang="en-US" sz="3300" dirty="0"/>
              <a:t>回はサポートグループミーティングに参加する必要がある。</a:t>
            </a:r>
            <a:endParaRPr kumimoji="1" lang="en-US" altLang="ja-JP" sz="3300" dirty="0"/>
          </a:p>
          <a:p>
            <a:pPr marL="0" indent="0">
              <a:buNone/>
            </a:pPr>
            <a:endParaRPr kumimoji="1" lang="en-US" altLang="ja-JP" sz="3300" dirty="0"/>
          </a:p>
          <a:p>
            <a:pPr marL="0" indent="0">
              <a:buNone/>
            </a:pPr>
            <a:r>
              <a:rPr kumimoji="1" lang="en-US" altLang="ja-JP" sz="3300" dirty="0"/>
              <a:t>11</a:t>
            </a:r>
            <a:r>
              <a:rPr kumimoji="1" lang="ja-JP" altLang="en-US" sz="3300" dirty="0"/>
              <a:t>月</a:t>
            </a:r>
            <a:r>
              <a:rPr kumimoji="1" lang="en-US" altLang="ja-JP" sz="3300" dirty="0"/>
              <a:t>18</a:t>
            </a:r>
            <a:r>
              <a:rPr kumimoji="1" lang="ja-JP" altLang="en-US" sz="3300" dirty="0"/>
              <a:t>日</a:t>
            </a:r>
            <a:r>
              <a:rPr kumimoji="1" lang="en-US" altLang="ja-JP" sz="3300" dirty="0"/>
              <a:t>19</a:t>
            </a:r>
            <a:r>
              <a:rPr kumimoji="1" lang="ja-JP" altLang="en-US" sz="3300" dirty="0"/>
              <a:t>日に開催される第</a:t>
            </a:r>
            <a:r>
              <a:rPr kumimoji="1" lang="en-US" altLang="ja-JP" sz="3300" dirty="0"/>
              <a:t>1</a:t>
            </a:r>
            <a:r>
              <a:rPr kumimoji="1" lang="ja-JP" altLang="en-US" sz="3300" dirty="0"/>
              <a:t>回</a:t>
            </a:r>
            <a:r>
              <a:rPr kumimoji="1" lang="en-US" altLang="ja-JP" sz="3300" dirty="0"/>
              <a:t>NMT</a:t>
            </a:r>
            <a:r>
              <a:rPr kumimoji="1" lang="ja-JP" altLang="en-US" sz="3300" dirty="0"/>
              <a:t>国際臨床コンセンサスシンポジウムは</a:t>
            </a:r>
            <a:r>
              <a:rPr kumimoji="1" lang="en-US" altLang="ja-JP" sz="3300" dirty="0"/>
              <a:t>10</a:t>
            </a:r>
            <a:r>
              <a:rPr kumimoji="1" lang="ja-JP" altLang="en-US" sz="3300" dirty="0"/>
              <a:t>時間の教育研修を取得する機会である。</a:t>
            </a:r>
            <a:r>
              <a:rPr kumimoji="1" lang="en-US" altLang="ja-JP" sz="3300" dirty="0"/>
              <a:t>(</a:t>
            </a:r>
            <a:r>
              <a:rPr kumimoji="1" lang="ja-JP" altLang="en-US" sz="3300" dirty="0"/>
              <a:t>また、サポートグループミーティングとしてもカウントできるらしいです</a:t>
            </a:r>
            <a:r>
              <a:rPr kumimoji="1" lang="en-US" altLang="ja-JP" sz="3300" dirty="0"/>
              <a:t>)</a:t>
            </a:r>
          </a:p>
          <a:p>
            <a:pPr marL="0" indent="0">
              <a:buNone/>
            </a:pPr>
            <a:endParaRPr kumimoji="1" lang="en-US" altLang="ja-JP" sz="3300" dirty="0"/>
          </a:p>
          <a:p>
            <a:pPr marL="0" indent="0">
              <a:buNone/>
            </a:pPr>
            <a:r>
              <a:rPr kumimoji="1" lang="en-US" altLang="ja-JP" sz="3300" dirty="0"/>
              <a:t>2022</a:t>
            </a:r>
            <a:r>
              <a:rPr kumimoji="1" lang="ja-JP" altLang="en-US" sz="3300" dirty="0"/>
              <a:t>年末までに、必要な教育研修単位を取得した場合、</a:t>
            </a:r>
            <a:r>
              <a:rPr kumimoji="1" lang="en-US" altLang="ja-JP" sz="3300" dirty="0"/>
              <a:t>NMT</a:t>
            </a:r>
            <a:r>
              <a:rPr kumimoji="1" lang="ja-JP" altLang="en-US" sz="3300" dirty="0"/>
              <a:t>会員資格は次の</a:t>
            </a:r>
            <a:r>
              <a:rPr kumimoji="1" lang="en-US" altLang="ja-JP" sz="3300" dirty="0"/>
              <a:t>5</a:t>
            </a:r>
            <a:r>
              <a:rPr kumimoji="1" lang="ja-JP" altLang="en-US" sz="3300" dirty="0"/>
              <a:t>年間有効となる。フェローシップ研修を受講希望の方は、是非受講をおすすめするが、会員資格を更新するのに必ずしも必須ではない。ただ、</a:t>
            </a:r>
            <a:r>
              <a:rPr kumimoji="1" lang="en-US" altLang="ja-JP" sz="3300" dirty="0"/>
              <a:t>NMT</a:t>
            </a:r>
            <a:r>
              <a:rPr kumimoji="1" lang="ja-JP" altLang="en-US" sz="3300" dirty="0"/>
              <a:t>フェローシップの取得および更新には、フェローシップ研修会を受講する必要がある。</a:t>
            </a:r>
            <a:r>
              <a:rPr kumimoji="1" lang="en-US" altLang="ja-JP" sz="3300" dirty="0">
                <a:hlinkClick r:id="rId4"/>
              </a:rPr>
              <a:t>https://nmtacademy.co/training-opportunities/nmt-fellowship-training/</a:t>
            </a:r>
            <a:endParaRPr kumimoji="1" lang="en-US" altLang="ja-JP" sz="3300" dirty="0"/>
          </a:p>
          <a:p>
            <a:pPr marL="0" indent="0">
              <a:buNone/>
            </a:pPr>
            <a:endParaRPr kumimoji="1" lang="en-US" altLang="ja-JP" dirty="0"/>
          </a:p>
        </p:txBody>
      </p:sp>
    </p:spTree>
    <p:extLst>
      <p:ext uri="{BB962C8B-B14F-4D97-AF65-F5344CB8AC3E}">
        <p14:creationId xmlns:p14="http://schemas.microsoft.com/office/powerpoint/2010/main" val="93829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ED5F9F-A423-0CF5-2786-23A11A1954F3}"/>
              </a:ext>
            </a:extLst>
          </p:cNvPr>
          <p:cNvSpPr>
            <a:spLocks noGrp="1"/>
          </p:cNvSpPr>
          <p:nvPr>
            <p:ph type="title"/>
          </p:nvPr>
        </p:nvSpPr>
        <p:spPr/>
        <p:txBody>
          <a:bodyPr/>
          <a:lstStyle/>
          <a:p>
            <a:r>
              <a:rPr kumimoji="1" lang="ja-JP" altLang="en-US" dirty="0"/>
              <a:t>アカデミーの教育研修</a:t>
            </a:r>
          </a:p>
        </p:txBody>
      </p:sp>
      <p:sp>
        <p:nvSpPr>
          <p:cNvPr id="3" name="コンテンツ プレースホルダー 2">
            <a:extLst>
              <a:ext uri="{FF2B5EF4-FFF2-40B4-BE49-F238E27FC236}">
                <a16:creationId xmlns:a16="http://schemas.microsoft.com/office/drawing/2014/main" id="{BBF44A8D-D582-331B-DE5C-A39F80B8340C}"/>
              </a:ext>
            </a:extLst>
          </p:cNvPr>
          <p:cNvSpPr>
            <a:spLocks noGrp="1"/>
          </p:cNvSpPr>
          <p:nvPr>
            <p:ph idx="1"/>
          </p:nvPr>
        </p:nvSpPr>
        <p:spPr>
          <a:xfrm>
            <a:off x="838200" y="1825624"/>
            <a:ext cx="10515600" cy="4859655"/>
          </a:xfrm>
        </p:spPr>
        <p:txBody>
          <a:bodyPr>
            <a:normAutofit fontScale="70000" lnSpcReduction="20000"/>
          </a:bodyPr>
          <a:lstStyle/>
          <a:p>
            <a:pPr algn="l" fontAlgn="base"/>
            <a:r>
              <a:rPr lang="en-US" altLang="ja-JP" b="1" i="0" dirty="0">
                <a:solidFill>
                  <a:srgbClr val="666666"/>
                </a:solidFill>
                <a:effectLst/>
                <a:latin typeface="Montserrat" panose="020B0604020202020204" pitchFamily="2" charset="0"/>
              </a:rPr>
              <a:t>Professional Development</a:t>
            </a:r>
            <a:endParaRPr lang="en-US" altLang="ja-JP" b="0" i="0" dirty="0">
              <a:solidFill>
                <a:srgbClr val="666666"/>
              </a:solidFill>
              <a:effectLst/>
              <a:latin typeface="Montserrat" panose="020B0604020202020204" pitchFamily="2" charset="0"/>
            </a:endParaRPr>
          </a:p>
          <a:p>
            <a:pPr algn="l" fontAlgn="base"/>
            <a:r>
              <a:rPr lang="en-US" altLang="ja-JP" b="1" i="0" dirty="0">
                <a:solidFill>
                  <a:srgbClr val="666666"/>
                </a:solidFill>
                <a:effectLst/>
                <a:latin typeface="Montserrat" panose="020B0604020202020204" pitchFamily="2" charset="0"/>
              </a:rPr>
              <a:t>If our Affiliation is for 5 years, does this mean that I add two more years onto my expiration year? </a:t>
            </a:r>
            <a:endParaRPr lang="en-US" altLang="ja-JP" b="0" i="0" dirty="0">
              <a:solidFill>
                <a:srgbClr val="666666"/>
              </a:solidFill>
              <a:effectLst/>
              <a:latin typeface="Montserrat" panose="020B0604020202020204" pitchFamily="2" charset="0"/>
            </a:endParaRPr>
          </a:p>
          <a:p>
            <a:pPr algn="l" fontAlgn="base"/>
            <a:r>
              <a:rPr lang="en-US" altLang="ja-JP" b="0" i="0" dirty="0">
                <a:solidFill>
                  <a:srgbClr val="666666"/>
                </a:solidFill>
                <a:effectLst/>
                <a:latin typeface="inherit"/>
              </a:rPr>
              <a:t>Because we rolled out the Professional Development program with many affiliates already within various timelines of expiration, we’ve prorated the credits current affiliates will need to earn to maintain their affiliate status. If you were set to expire in 2022, you still are regardless of the new professional development program. You will now need to earn 10 credits over the course of 2022 to maintain your affiliate status, which will then renew for another 5 years at the end of 2022.</a:t>
            </a:r>
            <a:endParaRPr lang="en-US" altLang="ja-JP" b="0" i="0" dirty="0">
              <a:solidFill>
                <a:srgbClr val="666666"/>
              </a:solidFill>
              <a:effectLst/>
              <a:latin typeface="Montserrat" panose="020B0604020202020204" pitchFamily="2" charset="0"/>
            </a:endParaRPr>
          </a:p>
          <a:p>
            <a:pPr algn="l" fontAlgn="base">
              <a:buFont typeface="Arial" panose="020B0604020202020204" pitchFamily="34" charset="0"/>
              <a:buChar char="•"/>
            </a:pPr>
            <a:r>
              <a:rPr lang="en-US" altLang="ja-JP" b="0" i="0" dirty="0">
                <a:solidFill>
                  <a:srgbClr val="666666"/>
                </a:solidFill>
                <a:effectLst/>
                <a:latin typeface="inherit"/>
              </a:rPr>
              <a:t>If you are due to expire in 2023, you will need to collect 20 credits before the end of 2023</a:t>
            </a:r>
          </a:p>
          <a:p>
            <a:pPr algn="l" fontAlgn="base">
              <a:buFont typeface="Arial" panose="020B0604020202020204" pitchFamily="34" charset="0"/>
              <a:buChar char="•"/>
            </a:pPr>
            <a:r>
              <a:rPr lang="en-US" altLang="ja-JP" b="0" i="0" dirty="0">
                <a:solidFill>
                  <a:srgbClr val="666666"/>
                </a:solidFill>
                <a:effectLst/>
                <a:latin typeface="inherit"/>
              </a:rPr>
              <a:t>If you are due to expire in 2024, you will need to collect 30 credits before the end of 2024</a:t>
            </a:r>
          </a:p>
          <a:p>
            <a:pPr algn="l" fontAlgn="base">
              <a:buFont typeface="Arial" panose="020B0604020202020204" pitchFamily="34" charset="0"/>
              <a:buChar char="•"/>
            </a:pPr>
            <a:r>
              <a:rPr lang="en-US" altLang="ja-JP" b="0" i="0" dirty="0">
                <a:solidFill>
                  <a:srgbClr val="666666"/>
                </a:solidFill>
                <a:effectLst/>
                <a:latin typeface="inherit"/>
              </a:rPr>
              <a:t>If you are due to expire in 2025, you will need to collect 40 credits before the end of 2025</a:t>
            </a:r>
          </a:p>
          <a:p>
            <a:pPr algn="l" fontAlgn="base">
              <a:buFont typeface="Arial" panose="020B0604020202020204" pitchFamily="34" charset="0"/>
              <a:buChar char="•"/>
            </a:pPr>
            <a:r>
              <a:rPr lang="en-US" altLang="ja-JP" b="0" i="0" dirty="0">
                <a:solidFill>
                  <a:srgbClr val="666666"/>
                </a:solidFill>
                <a:effectLst/>
                <a:latin typeface="inherit"/>
              </a:rPr>
              <a:t>If you are due to expire in 2026, you will need to collect 50 credits before the end of 2026</a:t>
            </a:r>
          </a:p>
          <a:p>
            <a:pPr algn="l" fontAlgn="base"/>
            <a:r>
              <a:rPr lang="en-US" altLang="ja-JP" b="1" i="0" dirty="0">
                <a:solidFill>
                  <a:srgbClr val="666666"/>
                </a:solidFill>
                <a:effectLst/>
                <a:latin typeface="Montserrat" panose="020B0604020202020204" pitchFamily="2" charset="0"/>
              </a:rPr>
              <a:t>Can I use a conference from 2020 or 2021 toward my required credits?</a:t>
            </a:r>
            <a:endParaRPr lang="en-US" altLang="ja-JP" b="0" i="0" dirty="0">
              <a:solidFill>
                <a:srgbClr val="666666"/>
              </a:solidFill>
              <a:effectLst/>
              <a:latin typeface="Montserrat" panose="020B0604020202020204" pitchFamily="2" charset="0"/>
            </a:endParaRPr>
          </a:p>
          <a:p>
            <a:pPr algn="l" fontAlgn="base"/>
            <a:r>
              <a:rPr lang="en-US" altLang="ja-JP" b="0" i="0" dirty="0">
                <a:solidFill>
                  <a:srgbClr val="666666"/>
                </a:solidFill>
                <a:effectLst/>
                <a:latin typeface="inherit"/>
              </a:rPr>
              <a:t>Opportunities before 2022 or before your NMT Training will not be accepted towards your required NMT Professional Development credits. </a:t>
            </a:r>
            <a:endParaRPr lang="en-US" altLang="ja-JP" b="0" i="0" dirty="0">
              <a:solidFill>
                <a:srgbClr val="666666"/>
              </a:solidFill>
              <a:effectLst/>
              <a:latin typeface="Montserrat" panose="020B0604020202020204" pitchFamily="2" charset="0"/>
            </a:endParaRPr>
          </a:p>
          <a:p>
            <a:pPr marL="0" indent="0">
              <a:buNone/>
            </a:pPr>
            <a:r>
              <a:rPr lang="en-US" altLang="ja-JP" i="1" dirty="0">
                <a:hlinkClick r:id="rId2"/>
              </a:rPr>
              <a:t>NMT FAQs – The Academy of Neurologic Music Therapy (nmtacademy.co)</a:t>
            </a:r>
            <a:endParaRPr kumimoji="1" lang="ja-JP" altLang="en-US" i="1" dirty="0"/>
          </a:p>
        </p:txBody>
      </p:sp>
    </p:spTree>
    <p:extLst>
      <p:ext uri="{BB962C8B-B14F-4D97-AF65-F5344CB8AC3E}">
        <p14:creationId xmlns:p14="http://schemas.microsoft.com/office/powerpoint/2010/main" val="4236135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63F1BA-2C15-E532-C0F0-AA543188EAF0}"/>
              </a:ext>
            </a:extLst>
          </p:cNvPr>
          <p:cNvSpPr>
            <a:spLocks noGrp="1"/>
          </p:cNvSpPr>
          <p:nvPr>
            <p:ph type="title"/>
          </p:nvPr>
        </p:nvSpPr>
        <p:spPr/>
        <p:txBody>
          <a:bodyPr/>
          <a:lstStyle/>
          <a:p>
            <a:r>
              <a:rPr lang="ja-JP" altLang="en-US" dirty="0"/>
              <a:t>アカデミーの教育研修</a:t>
            </a:r>
          </a:p>
        </p:txBody>
      </p:sp>
      <p:sp>
        <p:nvSpPr>
          <p:cNvPr id="3" name="コンテンツ プレースホルダー 2">
            <a:extLst>
              <a:ext uri="{FF2B5EF4-FFF2-40B4-BE49-F238E27FC236}">
                <a16:creationId xmlns:a16="http://schemas.microsoft.com/office/drawing/2014/main" id="{A3274272-C5D4-0C79-1F46-D931FAE74BC8}"/>
              </a:ext>
            </a:extLst>
          </p:cNvPr>
          <p:cNvSpPr>
            <a:spLocks noGrp="1"/>
          </p:cNvSpPr>
          <p:nvPr>
            <p:ph idx="1"/>
          </p:nvPr>
        </p:nvSpPr>
        <p:spPr/>
        <p:txBody>
          <a:bodyPr>
            <a:normAutofit fontScale="62500" lnSpcReduction="20000"/>
          </a:bodyPr>
          <a:lstStyle/>
          <a:p>
            <a:r>
              <a:rPr kumimoji="1" lang="en-US" altLang="ja-JP" dirty="0"/>
              <a:t>2022</a:t>
            </a:r>
            <a:r>
              <a:rPr kumimoji="1" lang="ja-JP" altLang="en-US" dirty="0"/>
              <a:t>年で資格がきれる会員　</a:t>
            </a:r>
            <a:r>
              <a:rPr kumimoji="1" lang="en-US" altLang="ja-JP" dirty="0"/>
              <a:t>10</a:t>
            </a:r>
            <a:r>
              <a:rPr kumimoji="1" lang="ja-JP" altLang="en-US" dirty="0"/>
              <a:t>単位取得必要</a:t>
            </a:r>
            <a:endParaRPr kumimoji="1" lang="en-US" altLang="ja-JP" dirty="0"/>
          </a:p>
          <a:p>
            <a:r>
              <a:rPr kumimoji="1" lang="en-US" altLang="ja-JP" dirty="0"/>
              <a:t>2023</a:t>
            </a:r>
            <a:r>
              <a:rPr kumimoji="1" lang="ja-JP" altLang="en-US" dirty="0"/>
              <a:t>年　　　　　　　　　　</a:t>
            </a:r>
            <a:r>
              <a:rPr kumimoji="1" lang="en-US" altLang="ja-JP" dirty="0"/>
              <a:t>20</a:t>
            </a:r>
            <a:r>
              <a:rPr kumimoji="1" lang="ja-JP" altLang="en-US" dirty="0"/>
              <a:t>単位</a:t>
            </a:r>
            <a:endParaRPr kumimoji="1" lang="en-US" altLang="ja-JP" dirty="0"/>
          </a:p>
          <a:p>
            <a:r>
              <a:rPr kumimoji="1" lang="en-US" altLang="ja-JP" dirty="0"/>
              <a:t>2024</a:t>
            </a:r>
            <a:r>
              <a:rPr kumimoji="1" lang="ja-JP" altLang="en-US" dirty="0"/>
              <a:t>年　　　　　　　　　　</a:t>
            </a:r>
            <a:r>
              <a:rPr kumimoji="1" lang="en-US" altLang="ja-JP" dirty="0"/>
              <a:t>30</a:t>
            </a:r>
            <a:r>
              <a:rPr kumimoji="1" lang="ja-JP" altLang="en-US" dirty="0"/>
              <a:t>単位</a:t>
            </a:r>
            <a:endParaRPr kumimoji="1" lang="en-US" altLang="ja-JP" dirty="0"/>
          </a:p>
          <a:p>
            <a:r>
              <a:rPr kumimoji="1" lang="en-US" altLang="ja-JP" dirty="0"/>
              <a:t>2025</a:t>
            </a:r>
            <a:r>
              <a:rPr kumimoji="1" lang="ja-JP" altLang="en-US" dirty="0"/>
              <a:t>年　　　　　　　　　　</a:t>
            </a:r>
            <a:r>
              <a:rPr kumimoji="1" lang="en-US" altLang="ja-JP" dirty="0"/>
              <a:t>40</a:t>
            </a:r>
            <a:r>
              <a:rPr kumimoji="1" lang="ja-JP" altLang="en-US" dirty="0"/>
              <a:t>単位</a:t>
            </a:r>
            <a:endParaRPr kumimoji="1" lang="en-US" altLang="ja-JP" dirty="0"/>
          </a:p>
          <a:p>
            <a:r>
              <a:rPr kumimoji="1" lang="en-US" altLang="ja-JP" dirty="0"/>
              <a:t>2026</a:t>
            </a:r>
            <a:r>
              <a:rPr kumimoji="1" lang="ja-JP" altLang="en-US" dirty="0"/>
              <a:t>年　　　　　　　　　　</a:t>
            </a:r>
            <a:r>
              <a:rPr kumimoji="1" lang="en-US" altLang="ja-JP" dirty="0"/>
              <a:t>50</a:t>
            </a:r>
            <a:r>
              <a:rPr kumimoji="1" lang="ja-JP" altLang="en-US" dirty="0"/>
              <a:t>単位</a:t>
            </a:r>
            <a:endParaRPr kumimoji="1" lang="en-US" altLang="ja-JP" dirty="0"/>
          </a:p>
          <a:p>
            <a:pPr marL="0" indent="0">
              <a:buNone/>
            </a:pPr>
            <a:endParaRPr kumimoji="1" lang="en-US" altLang="ja-JP" dirty="0"/>
          </a:p>
          <a:p>
            <a:pPr marL="0" indent="0">
              <a:buNone/>
            </a:pPr>
            <a:r>
              <a:rPr kumimoji="1" lang="ja-JP" altLang="en-US" dirty="0"/>
              <a:t>単位は</a:t>
            </a:r>
            <a:r>
              <a:rPr kumimoji="1" lang="en-US" altLang="ja-JP" dirty="0"/>
              <a:t>2022</a:t>
            </a:r>
            <a:r>
              <a:rPr kumimoji="1" lang="ja-JP" altLang="en-US" dirty="0"/>
              <a:t>年前はカウントしない。例えば、</a:t>
            </a:r>
            <a:r>
              <a:rPr kumimoji="1" lang="en-US" altLang="ja-JP" dirty="0"/>
              <a:t>2022</a:t>
            </a:r>
            <a:r>
              <a:rPr kumimoji="1" lang="ja-JP" altLang="en-US" dirty="0"/>
              <a:t>年より前の学会参加などはカウントしない。</a:t>
            </a:r>
            <a:endParaRPr kumimoji="1" lang="en-US" altLang="ja-JP" dirty="0"/>
          </a:p>
          <a:p>
            <a:pPr marL="0" indent="0">
              <a:buNone/>
            </a:pPr>
            <a:r>
              <a:rPr kumimoji="1" lang="ja-JP" altLang="en-US" dirty="0"/>
              <a:t>研修会参加前もカウントしない。</a:t>
            </a:r>
            <a:endParaRPr kumimoji="1" lang="en-US" altLang="ja-JP" dirty="0"/>
          </a:p>
          <a:p>
            <a:pPr marL="0" indent="0">
              <a:buNone/>
            </a:pPr>
            <a:endParaRPr kumimoji="1" lang="en-US" altLang="ja-JP" dirty="0"/>
          </a:p>
          <a:p>
            <a:pPr marL="0" indent="0">
              <a:lnSpc>
                <a:spcPct val="120000"/>
              </a:lnSpc>
              <a:buNone/>
            </a:pPr>
            <a:r>
              <a:rPr kumimoji="1" lang="en-US" altLang="ja-JP" dirty="0"/>
              <a:t>(</a:t>
            </a:r>
            <a:r>
              <a:rPr kumimoji="1" lang="ja-JP" altLang="en-US" dirty="0"/>
              <a:t>＊</a:t>
            </a:r>
            <a:r>
              <a:rPr kumimoji="1" lang="en-US" altLang="ja-JP" dirty="0"/>
              <a:t>2022</a:t>
            </a:r>
            <a:r>
              <a:rPr kumimoji="1" lang="ja-JP" altLang="en-US" dirty="0"/>
              <a:t>から新しい更新システムに変更されているので、</a:t>
            </a:r>
            <a:r>
              <a:rPr kumimoji="1" lang="en-US" altLang="ja-JP" dirty="0"/>
              <a:t>2022</a:t>
            </a:r>
            <a:r>
              <a:rPr kumimoji="1" lang="ja-JP" altLang="en-US" dirty="0"/>
              <a:t>年で資格がきれる方は</a:t>
            </a:r>
            <a:r>
              <a:rPr kumimoji="1" lang="en-US" altLang="ja-JP" dirty="0"/>
              <a:t>10</a:t>
            </a:r>
            <a:r>
              <a:rPr kumimoji="1" lang="ja-JP" altLang="en-US" dirty="0"/>
              <a:t>単位、</a:t>
            </a:r>
            <a:r>
              <a:rPr kumimoji="1" lang="en-US" altLang="ja-JP" dirty="0"/>
              <a:t>2023</a:t>
            </a:r>
            <a:r>
              <a:rPr kumimoji="1" lang="ja-JP" altLang="en-US" dirty="0"/>
              <a:t>年は</a:t>
            </a:r>
            <a:r>
              <a:rPr kumimoji="1" lang="en-US" altLang="ja-JP" dirty="0"/>
              <a:t>20</a:t>
            </a:r>
            <a:r>
              <a:rPr kumimoji="1" lang="ja-JP" altLang="en-US" dirty="0"/>
              <a:t>単位の単位取得・・・、で更新となっておりますが、再更新した後は資格は</a:t>
            </a:r>
            <a:r>
              <a:rPr kumimoji="1" lang="en-US" altLang="ja-JP" dirty="0"/>
              <a:t>5</a:t>
            </a:r>
            <a:r>
              <a:rPr kumimoji="1" lang="ja-JP" altLang="en-US" dirty="0"/>
              <a:t>年間有効で、再々更新の際には、</a:t>
            </a:r>
            <a:r>
              <a:rPr kumimoji="1" lang="en-US" altLang="ja-JP" dirty="0"/>
              <a:t>50</a:t>
            </a:r>
            <a:r>
              <a:rPr kumimoji="1" lang="ja-JP" altLang="en-US" dirty="0"/>
              <a:t>単位を取得している必要があります。）</a:t>
            </a:r>
            <a:endParaRPr kumimoji="1" lang="en-US" altLang="ja-JP" dirty="0"/>
          </a:p>
          <a:p>
            <a:pPr marL="0" indent="0">
              <a:buNone/>
            </a:pPr>
            <a:r>
              <a:rPr kumimoji="1" lang="ja-JP" altLang="en-US" dirty="0"/>
              <a:t>　</a:t>
            </a:r>
          </a:p>
        </p:txBody>
      </p:sp>
    </p:spTree>
    <p:extLst>
      <p:ext uri="{BB962C8B-B14F-4D97-AF65-F5344CB8AC3E}">
        <p14:creationId xmlns:p14="http://schemas.microsoft.com/office/powerpoint/2010/main" val="947462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317DA1-906E-7E22-0F80-F6FDF45C4B69}"/>
              </a:ext>
            </a:extLst>
          </p:cNvPr>
          <p:cNvSpPr>
            <a:spLocks noGrp="1"/>
          </p:cNvSpPr>
          <p:nvPr>
            <p:ph type="title"/>
          </p:nvPr>
        </p:nvSpPr>
        <p:spPr>
          <a:xfrm>
            <a:off x="111760" y="456565"/>
            <a:ext cx="10515600" cy="71755"/>
          </a:xfrm>
        </p:spPr>
        <p:txBody>
          <a:bodyPr>
            <a:normAutofit fontScale="90000"/>
          </a:bodyPr>
          <a:lstStyle/>
          <a:p>
            <a:r>
              <a:rPr kumimoji="1" lang="ja-JP" altLang="en-US" dirty="0"/>
              <a:t>教育研修</a:t>
            </a:r>
          </a:p>
        </p:txBody>
      </p:sp>
      <p:pic>
        <p:nvPicPr>
          <p:cNvPr id="5" name="コンテンツ プレースホルダー 4">
            <a:extLst>
              <a:ext uri="{FF2B5EF4-FFF2-40B4-BE49-F238E27FC236}">
                <a16:creationId xmlns:a16="http://schemas.microsoft.com/office/drawing/2014/main" id="{E0127614-70D3-8ADB-811C-68D172510A1C}"/>
              </a:ext>
            </a:extLst>
          </p:cNvPr>
          <p:cNvPicPr>
            <a:picLocks noGrp="1" noChangeAspect="1"/>
          </p:cNvPicPr>
          <p:nvPr>
            <p:ph idx="1"/>
          </p:nvPr>
        </p:nvPicPr>
        <p:blipFill rotWithShape="1">
          <a:blip r:embed="rId2"/>
          <a:srcRect l="21762" t="15250" r="24126" b="7464"/>
          <a:stretch/>
        </p:blipFill>
        <p:spPr>
          <a:xfrm>
            <a:off x="2413000" y="162559"/>
            <a:ext cx="7448661" cy="5984242"/>
          </a:xfrm>
        </p:spPr>
      </p:pic>
      <p:sp>
        <p:nvSpPr>
          <p:cNvPr id="7" name="テキスト ボックス 6">
            <a:extLst>
              <a:ext uri="{FF2B5EF4-FFF2-40B4-BE49-F238E27FC236}">
                <a16:creationId xmlns:a16="http://schemas.microsoft.com/office/drawing/2014/main" id="{7187AA9F-D893-7496-E501-74E01CF24E7E}"/>
              </a:ext>
            </a:extLst>
          </p:cNvPr>
          <p:cNvSpPr txBox="1"/>
          <p:nvPr/>
        </p:nvSpPr>
        <p:spPr>
          <a:xfrm>
            <a:off x="4922520" y="6326109"/>
            <a:ext cx="7269480" cy="369332"/>
          </a:xfrm>
          <a:prstGeom prst="rect">
            <a:avLst/>
          </a:prstGeom>
          <a:noFill/>
        </p:spPr>
        <p:txBody>
          <a:bodyPr wrap="square">
            <a:spAutoFit/>
          </a:bodyPr>
          <a:lstStyle/>
          <a:p>
            <a:r>
              <a:rPr lang="en-US" altLang="ja-JP" i="1" dirty="0">
                <a:solidFill>
                  <a:srgbClr val="0070C0"/>
                </a:solidFill>
                <a:hlinkClick r:id="rId3">
                  <a:extLst>
                    <a:ext uri="{A12FA001-AC4F-418D-AE19-62706E023703}">
                      <ahyp:hlinkClr xmlns:ahyp="http://schemas.microsoft.com/office/drawing/2018/hyperlinkcolor" val="tx"/>
                    </a:ext>
                  </a:extLst>
                </a:hlinkClick>
              </a:rPr>
              <a:t>NMT</a:t>
            </a:r>
            <a:r>
              <a:rPr lang="ja-JP" altLang="en-US" i="1" dirty="0">
                <a:solidFill>
                  <a:srgbClr val="0070C0"/>
                </a:solidFill>
                <a:hlinkClick r:id="rId3">
                  <a:extLst>
                    <a:ext uri="{A12FA001-AC4F-418D-AE19-62706E023703}">
                      <ahyp:hlinkClr xmlns:ahyp="http://schemas.microsoft.com/office/drawing/2018/hyperlinkcolor" val="tx"/>
                    </a:ext>
                  </a:extLst>
                </a:hlinkClick>
              </a:rPr>
              <a:t>アカデミー </a:t>
            </a:r>
            <a:r>
              <a:rPr lang="en-US" altLang="ja-JP" i="1" dirty="0">
                <a:solidFill>
                  <a:srgbClr val="0070C0"/>
                </a:solidFill>
                <a:hlinkClick r:id="rId3">
                  <a:extLst>
                    <a:ext uri="{A12FA001-AC4F-418D-AE19-62706E023703}">
                      <ahyp:hlinkClr xmlns:ahyp="http://schemas.microsoft.com/office/drawing/2018/hyperlinkcolor" val="tx"/>
                    </a:ext>
                  </a:extLst>
                </a:hlinkClick>
              </a:rPr>
              <a:t>| NPO</a:t>
            </a:r>
            <a:r>
              <a:rPr lang="ja-JP" altLang="en-US" i="1" dirty="0">
                <a:solidFill>
                  <a:srgbClr val="0070C0"/>
                </a:solidFill>
                <a:hlinkClick r:id="rId3">
                  <a:extLst>
                    <a:ext uri="{A12FA001-AC4F-418D-AE19-62706E023703}">
                      <ahyp:hlinkClr xmlns:ahyp="http://schemas.microsoft.com/office/drawing/2018/hyperlinkcolor" val="tx"/>
                    </a:ext>
                  </a:extLst>
                </a:hlinkClick>
              </a:rPr>
              <a:t>法人 日本神経学的音楽療法協会 </a:t>
            </a:r>
            <a:r>
              <a:rPr lang="en-US" altLang="ja-JP" i="1" dirty="0">
                <a:solidFill>
                  <a:srgbClr val="0070C0"/>
                </a:solidFill>
                <a:hlinkClick r:id="rId3">
                  <a:extLst>
                    <a:ext uri="{A12FA001-AC4F-418D-AE19-62706E023703}">
                      <ahyp:hlinkClr xmlns:ahyp="http://schemas.microsoft.com/office/drawing/2018/hyperlinkcolor" val="tx"/>
                    </a:ext>
                  </a:extLst>
                </a:hlinkClick>
              </a:rPr>
              <a:t>(jnmt.org)</a:t>
            </a:r>
            <a:endParaRPr lang="ja-JP" altLang="en-US" i="1" dirty="0">
              <a:solidFill>
                <a:srgbClr val="0070C0"/>
              </a:solidFill>
            </a:endParaRPr>
          </a:p>
        </p:txBody>
      </p:sp>
    </p:spTree>
    <p:extLst>
      <p:ext uri="{BB962C8B-B14F-4D97-AF65-F5344CB8AC3E}">
        <p14:creationId xmlns:p14="http://schemas.microsoft.com/office/powerpoint/2010/main" val="4004535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1254</Words>
  <Application>Microsoft Office PowerPoint</Application>
  <PresentationFormat>ワイド画面</PresentationFormat>
  <Paragraphs>57</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inherit</vt:lpstr>
      <vt:lpstr>游ゴシック</vt:lpstr>
      <vt:lpstr>游ゴシック Light</vt:lpstr>
      <vt:lpstr>Arial</vt:lpstr>
      <vt:lpstr>Montserrat</vt:lpstr>
      <vt:lpstr>Office テーマ</vt:lpstr>
      <vt:lpstr>NMT資格更新について</vt:lpstr>
      <vt:lpstr>PowerPoint プレゼンテーション</vt:lpstr>
      <vt:lpstr>PowerPoint プレゼンテーション</vt:lpstr>
      <vt:lpstr>アカデミーの教育研修</vt:lpstr>
      <vt:lpstr>アカデミーの教育研修</vt:lpstr>
      <vt:lpstr>教育研修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NMT資格更新について</dc:title>
  <dc:creator>小日向 直美</dc:creator>
  <cp:lastModifiedBy>小日向 直美</cp:lastModifiedBy>
  <cp:revision>2</cp:revision>
  <dcterms:created xsi:type="dcterms:W3CDTF">2022-10-24T03:30:36Z</dcterms:created>
  <dcterms:modified xsi:type="dcterms:W3CDTF">2022-10-25T02:51:07Z</dcterms:modified>
</cp:coreProperties>
</file>