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7" r:id="rId6"/>
    <p:sldId id="259" r:id="rId7"/>
    <p:sldId id="265" r:id="rId8"/>
    <p:sldId id="266" r:id="rId9"/>
    <p:sldId id="260" r:id="rId10"/>
    <p:sldId id="262" r:id="rId11"/>
    <p:sldId id="261" r:id="rId12"/>
    <p:sldId id="270" r:id="rId13"/>
    <p:sldId id="263" r:id="rId14"/>
    <p:sldId id="271" r:id="rId15"/>
    <p:sldId id="272"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456CE3-7E77-96B1-E3D5-D9205002A71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D0BE350-3E2A-C9D2-CA93-F32019DB11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DC185E9-A21A-1CC8-6A1B-46B5BBD73129}"/>
              </a:ext>
            </a:extLst>
          </p:cNvPr>
          <p:cNvSpPr>
            <a:spLocks noGrp="1"/>
          </p:cNvSpPr>
          <p:nvPr>
            <p:ph type="dt" sz="half" idx="10"/>
          </p:nvPr>
        </p:nvSpPr>
        <p:spPr/>
        <p:txBody>
          <a:bodyPr/>
          <a:lstStyle/>
          <a:p>
            <a:fld id="{17CB9F0A-6EB3-48A4-A139-16F390992035}" type="datetimeFigureOut">
              <a:rPr kumimoji="1" lang="ja-JP" altLang="en-US" smtClean="0"/>
              <a:t>2023/4/29</a:t>
            </a:fld>
            <a:endParaRPr kumimoji="1" lang="ja-JP" altLang="en-US"/>
          </a:p>
        </p:txBody>
      </p:sp>
      <p:sp>
        <p:nvSpPr>
          <p:cNvPr id="5" name="フッター プレースホルダー 4">
            <a:extLst>
              <a:ext uri="{FF2B5EF4-FFF2-40B4-BE49-F238E27FC236}">
                <a16:creationId xmlns:a16="http://schemas.microsoft.com/office/drawing/2014/main" id="{252E5EB2-1F1D-295D-F4BA-928D0B1BA3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E8C922-04DF-726C-E8A1-327AE39C3D18}"/>
              </a:ext>
            </a:extLst>
          </p:cNvPr>
          <p:cNvSpPr>
            <a:spLocks noGrp="1"/>
          </p:cNvSpPr>
          <p:nvPr>
            <p:ph type="sldNum" sz="quarter" idx="12"/>
          </p:nvPr>
        </p:nvSpPr>
        <p:spPr/>
        <p:txBody>
          <a:body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283530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5064D-299F-490A-6115-8574243D7C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3C3B540-B24B-6528-D0D0-4236CCCE11C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4B4D7F-0302-C207-FD12-5904916545E0}"/>
              </a:ext>
            </a:extLst>
          </p:cNvPr>
          <p:cNvSpPr>
            <a:spLocks noGrp="1"/>
          </p:cNvSpPr>
          <p:nvPr>
            <p:ph type="dt" sz="half" idx="10"/>
          </p:nvPr>
        </p:nvSpPr>
        <p:spPr/>
        <p:txBody>
          <a:bodyPr/>
          <a:lstStyle/>
          <a:p>
            <a:fld id="{17CB9F0A-6EB3-48A4-A139-16F390992035}" type="datetimeFigureOut">
              <a:rPr kumimoji="1" lang="ja-JP" altLang="en-US" smtClean="0"/>
              <a:t>2023/4/29</a:t>
            </a:fld>
            <a:endParaRPr kumimoji="1" lang="ja-JP" altLang="en-US"/>
          </a:p>
        </p:txBody>
      </p:sp>
      <p:sp>
        <p:nvSpPr>
          <p:cNvPr id="5" name="フッター プレースホルダー 4">
            <a:extLst>
              <a:ext uri="{FF2B5EF4-FFF2-40B4-BE49-F238E27FC236}">
                <a16:creationId xmlns:a16="http://schemas.microsoft.com/office/drawing/2014/main" id="{18784D43-B3F0-D177-7FC2-76746CD4097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7CEA50-E8D4-0DB1-96E9-C098D6AC19B8}"/>
              </a:ext>
            </a:extLst>
          </p:cNvPr>
          <p:cNvSpPr>
            <a:spLocks noGrp="1"/>
          </p:cNvSpPr>
          <p:nvPr>
            <p:ph type="sldNum" sz="quarter" idx="12"/>
          </p:nvPr>
        </p:nvSpPr>
        <p:spPr/>
        <p:txBody>
          <a:body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176225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2B1841D-2858-52ED-6648-18E1F12F9EF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D19EBD-89F5-3C7D-7649-2E75E616630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97CBFB-AA6D-7C3F-8C77-0A453894F4C7}"/>
              </a:ext>
            </a:extLst>
          </p:cNvPr>
          <p:cNvSpPr>
            <a:spLocks noGrp="1"/>
          </p:cNvSpPr>
          <p:nvPr>
            <p:ph type="dt" sz="half" idx="10"/>
          </p:nvPr>
        </p:nvSpPr>
        <p:spPr/>
        <p:txBody>
          <a:bodyPr/>
          <a:lstStyle/>
          <a:p>
            <a:fld id="{17CB9F0A-6EB3-48A4-A139-16F390992035}" type="datetimeFigureOut">
              <a:rPr kumimoji="1" lang="ja-JP" altLang="en-US" smtClean="0"/>
              <a:t>2023/4/29</a:t>
            </a:fld>
            <a:endParaRPr kumimoji="1" lang="ja-JP" altLang="en-US"/>
          </a:p>
        </p:txBody>
      </p:sp>
      <p:sp>
        <p:nvSpPr>
          <p:cNvPr id="5" name="フッター プレースホルダー 4">
            <a:extLst>
              <a:ext uri="{FF2B5EF4-FFF2-40B4-BE49-F238E27FC236}">
                <a16:creationId xmlns:a16="http://schemas.microsoft.com/office/drawing/2014/main" id="{03344369-B834-48BE-6B7E-E2AF6BE6EF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B37979-53C5-FA5C-3070-833F6049D490}"/>
              </a:ext>
            </a:extLst>
          </p:cNvPr>
          <p:cNvSpPr>
            <a:spLocks noGrp="1"/>
          </p:cNvSpPr>
          <p:nvPr>
            <p:ph type="sldNum" sz="quarter" idx="12"/>
          </p:nvPr>
        </p:nvSpPr>
        <p:spPr/>
        <p:txBody>
          <a:body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327245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73FA25-AFD7-8D12-9E3B-20C85307EB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24EF5A-0757-34F0-EF03-A9F778E1C9D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DE4717-057B-8056-276D-0D0940E5D15B}"/>
              </a:ext>
            </a:extLst>
          </p:cNvPr>
          <p:cNvSpPr>
            <a:spLocks noGrp="1"/>
          </p:cNvSpPr>
          <p:nvPr>
            <p:ph type="dt" sz="half" idx="10"/>
          </p:nvPr>
        </p:nvSpPr>
        <p:spPr/>
        <p:txBody>
          <a:bodyPr/>
          <a:lstStyle/>
          <a:p>
            <a:fld id="{17CB9F0A-6EB3-48A4-A139-16F390992035}" type="datetimeFigureOut">
              <a:rPr kumimoji="1" lang="ja-JP" altLang="en-US" smtClean="0"/>
              <a:t>2023/4/29</a:t>
            </a:fld>
            <a:endParaRPr kumimoji="1" lang="ja-JP" altLang="en-US"/>
          </a:p>
        </p:txBody>
      </p:sp>
      <p:sp>
        <p:nvSpPr>
          <p:cNvPr id="5" name="フッター プレースホルダー 4">
            <a:extLst>
              <a:ext uri="{FF2B5EF4-FFF2-40B4-BE49-F238E27FC236}">
                <a16:creationId xmlns:a16="http://schemas.microsoft.com/office/drawing/2014/main" id="{689240C5-907E-012B-E489-DB2EA929EF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0926F0-E459-919E-0207-2DC19AFFFC0C}"/>
              </a:ext>
            </a:extLst>
          </p:cNvPr>
          <p:cNvSpPr>
            <a:spLocks noGrp="1"/>
          </p:cNvSpPr>
          <p:nvPr>
            <p:ph type="sldNum" sz="quarter" idx="12"/>
          </p:nvPr>
        </p:nvSpPr>
        <p:spPr/>
        <p:txBody>
          <a:body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408667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FC59F9-3589-E96E-B79C-F1B1813AB12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3F8BE0A-41D7-6B41-2449-2F04C56E1C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31BFD98-B883-967F-0966-D8C38CF8F718}"/>
              </a:ext>
            </a:extLst>
          </p:cNvPr>
          <p:cNvSpPr>
            <a:spLocks noGrp="1"/>
          </p:cNvSpPr>
          <p:nvPr>
            <p:ph type="dt" sz="half" idx="10"/>
          </p:nvPr>
        </p:nvSpPr>
        <p:spPr/>
        <p:txBody>
          <a:bodyPr/>
          <a:lstStyle/>
          <a:p>
            <a:fld id="{17CB9F0A-6EB3-48A4-A139-16F390992035}" type="datetimeFigureOut">
              <a:rPr kumimoji="1" lang="ja-JP" altLang="en-US" smtClean="0"/>
              <a:t>2023/4/29</a:t>
            </a:fld>
            <a:endParaRPr kumimoji="1" lang="ja-JP" altLang="en-US"/>
          </a:p>
        </p:txBody>
      </p:sp>
      <p:sp>
        <p:nvSpPr>
          <p:cNvPr id="5" name="フッター プレースホルダー 4">
            <a:extLst>
              <a:ext uri="{FF2B5EF4-FFF2-40B4-BE49-F238E27FC236}">
                <a16:creationId xmlns:a16="http://schemas.microsoft.com/office/drawing/2014/main" id="{E231270F-5EE9-ADC5-039E-4D1D571B07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7E36A3-B875-51B9-C36E-75BAD8BB7CBE}"/>
              </a:ext>
            </a:extLst>
          </p:cNvPr>
          <p:cNvSpPr>
            <a:spLocks noGrp="1"/>
          </p:cNvSpPr>
          <p:nvPr>
            <p:ph type="sldNum" sz="quarter" idx="12"/>
          </p:nvPr>
        </p:nvSpPr>
        <p:spPr/>
        <p:txBody>
          <a:body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1608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3F27B9-3938-4CFA-E109-CEC54E56CD3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DAB0E3-3C6B-88C4-306D-45530BEAD3F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BCDA32-BAFB-B2FE-048D-EC780A3C843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AF74646-5E49-DC3F-4718-59E9C9C7F700}"/>
              </a:ext>
            </a:extLst>
          </p:cNvPr>
          <p:cNvSpPr>
            <a:spLocks noGrp="1"/>
          </p:cNvSpPr>
          <p:nvPr>
            <p:ph type="dt" sz="half" idx="10"/>
          </p:nvPr>
        </p:nvSpPr>
        <p:spPr/>
        <p:txBody>
          <a:bodyPr/>
          <a:lstStyle/>
          <a:p>
            <a:fld id="{17CB9F0A-6EB3-48A4-A139-16F390992035}" type="datetimeFigureOut">
              <a:rPr kumimoji="1" lang="ja-JP" altLang="en-US" smtClean="0"/>
              <a:t>2023/4/29</a:t>
            </a:fld>
            <a:endParaRPr kumimoji="1" lang="ja-JP" altLang="en-US"/>
          </a:p>
        </p:txBody>
      </p:sp>
      <p:sp>
        <p:nvSpPr>
          <p:cNvPr id="6" name="フッター プレースホルダー 5">
            <a:extLst>
              <a:ext uri="{FF2B5EF4-FFF2-40B4-BE49-F238E27FC236}">
                <a16:creationId xmlns:a16="http://schemas.microsoft.com/office/drawing/2014/main" id="{6ACDE875-200F-F923-C6D3-829BC3C19E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440DFED-8B68-B3A7-4B65-5E8A5474F7B1}"/>
              </a:ext>
            </a:extLst>
          </p:cNvPr>
          <p:cNvSpPr>
            <a:spLocks noGrp="1"/>
          </p:cNvSpPr>
          <p:nvPr>
            <p:ph type="sldNum" sz="quarter" idx="12"/>
          </p:nvPr>
        </p:nvSpPr>
        <p:spPr/>
        <p:txBody>
          <a:body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269661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46DAC8-A097-8E2C-AE88-918757F842F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00BDD26-BBBC-DF3F-E52D-3401E8B340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C8F00BC-2EE4-82F6-CDBF-BAD16F5FC00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2B1EDE5-E5FD-8E81-FC68-0F7BCA1757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9C39BA5-3ADB-B7BA-18D9-19D54EE1A31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FEDC159-5B8E-40BB-0FCF-F91BAFDB3B93}"/>
              </a:ext>
            </a:extLst>
          </p:cNvPr>
          <p:cNvSpPr>
            <a:spLocks noGrp="1"/>
          </p:cNvSpPr>
          <p:nvPr>
            <p:ph type="dt" sz="half" idx="10"/>
          </p:nvPr>
        </p:nvSpPr>
        <p:spPr/>
        <p:txBody>
          <a:bodyPr/>
          <a:lstStyle/>
          <a:p>
            <a:fld id="{17CB9F0A-6EB3-48A4-A139-16F390992035}" type="datetimeFigureOut">
              <a:rPr kumimoji="1" lang="ja-JP" altLang="en-US" smtClean="0"/>
              <a:t>2023/4/29</a:t>
            </a:fld>
            <a:endParaRPr kumimoji="1" lang="ja-JP" altLang="en-US"/>
          </a:p>
        </p:txBody>
      </p:sp>
      <p:sp>
        <p:nvSpPr>
          <p:cNvPr id="8" name="フッター プレースホルダー 7">
            <a:extLst>
              <a:ext uri="{FF2B5EF4-FFF2-40B4-BE49-F238E27FC236}">
                <a16:creationId xmlns:a16="http://schemas.microsoft.com/office/drawing/2014/main" id="{56B45938-A113-9D2B-D179-EAE42EB3E49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C2C267F-9C56-A0A5-F0F6-AD0C61CABEB2}"/>
              </a:ext>
            </a:extLst>
          </p:cNvPr>
          <p:cNvSpPr>
            <a:spLocks noGrp="1"/>
          </p:cNvSpPr>
          <p:nvPr>
            <p:ph type="sldNum" sz="quarter" idx="12"/>
          </p:nvPr>
        </p:nvSpPr>
        <p:spPr/>
        <p:txBody>
          <a:body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227127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DD48C9-BE46-6B7C-2F08-E5A49EA3F3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1D1DB3D-A8B0-53E9-F366-521DF6CCC37E}"/>
              </a:ext>
            </a:extLst>
          </p:cNvPr>
          <p:cNvSpPr>
            <a:spLocks noGrp="1"/>
          </p:cNvSpPr>
          <p:nvPr>
            <p:ph type="dt" sz="half" idx="10"/>
          </p:nvPr>
        </p:nvSpPr>
        <p:spPr/>
        <p:txBody>
          <a:bodyPr/>
          <a:lstStyle/>
          <a:p>
            <a:fld id="{17CB9F0A-6EB3-48A4-A139-16F390992035}" type="datetimeFigureOut">
              <a:rPr kumimoji="1" lang="ja-JP" altLang="en-US" smtClean="0"/>
              <a:t>2023/4/29</a:t>
            </a:fld>
            <a:endParaRPr kumimoji="1" lang="ja-JP" altLang="en-US"/>
          </a:p>
        </p:txBody>
      </p:sp>
      <p:sp>
        <p:nvSpPr>
          <p:cNvPr id="4" name="フッター プレースホルダー 3">
            <a:extLst>
              <a:ext uri="{FF2B5EF4-FFF2-40B4-BE49-F238E27FC236}">
                <a16:creationId xmlns:a16="http://schemas.microsoft.com/office/drawing/2014/main" id="{5D581B7B-1259-017D-0851-1D732588218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4F3ADF-D9D5-6380-EBBD-5D22EFB37DC9}"/>
              </a:ext>
            </a:extLst>
          </p:cNvPr>
          <p:cNvSpPr>
            <a:spLocks noGrp="1"/>
          </p:cNvSpPr>
          <p:nvPr>
            <p:ph type="sldNum" sz="quarter" idx="12"/>
          </p:nvPr>
        </p:nvSpPr>
        <p:spPr/>
        <p:txBody>
          <a:body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367408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4B2FD85-FA66-B293-C4F0-EF3BF2A0AA20}"/>
              </a:ext>
            </a:extLst>
          </p:cNvPr>
          <p:cNvSpPr>
            <a:spLocks noGrp="1"/>
          </p:cNvSpPr>
          <p:nvPr>
            <p:ph type="dt" sz="half" idx="10"/>
          </p:nvPr>
        </p:nvSpPr>
        <p:spPr/>
        <p:txBody>
          <a:bodyPr/>
          <a:lstStyle/>
          <a:p>
            <a:fld id="{17CB9F0A-6EB3-48A4-A139-16F390992035}" type="datetimeFigureOut">
              <a:rPr kumimoji="1" lang="ja-JP" altLang="en-US" smtClean="0"/>
              <a:t>2023/4/29</a:t>
            </a:fld>
            <a:endParaRPr kumimoji="1" lang="ja-JP" altLang="en-US"/>
          </a:p>
        </p:txBody>
      </p:sp>
      <p:sp>
        <p:nvSpPr>
          <p:cNvPr id="3" name="フッター プレースホルダー 2">
            <a:extLst>
              <a:ext uri="{FF2B5EF4-FFF2-40B4-BE49-F238E27FC236}">
                <a16:creationId xmlns:a16="http://schemas.microsoft.com/office/drawing/2014/main" id="{1B924338-6071-65E1-0992-25B177AE3BD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4633FB-9EEF-BC3D-0FAC-E839D3B500C6}"/>
              </a:ext>
            </a:extLst>
          </p:cNvPr>
          <p:cNvSpPr>
            <a:spLocks noGrp="1"/>
          </p:cNvSpPr>
          <p:nvPr>
            <p:ph type="sldNum" sz="quarter" idx="12"/>
          </p:nvPr>
        </p:nvSpPr>
        <p:spPr/>
        <p:txBody>
          <a:body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51929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FB515-E9A4-AEF6-3B0E-0A9C77712CB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EED728-30A5-3620-5762-EE26F5745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7F4ABE7-2066-D87A-BD15-C112EB9CD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DBDB205-707D-EA23-DF78-818CC97B436B}"/>
              </a:ext>
            </a:extLst>
          </p:cNvPr>
          <p:cNvSpPr>
            <a:spLocks noGrp="1"/>
          </p:cNvSpPr>
          <p:nvPr>
            <p:ph type="dt" sz="half" idx="10"/>
          </p:nvPr>
        </p:nvSpPr>
        <p:spPr/>
        <p:txBody>
          <a:bodyPr/>
          <a:lstStyle/>
          <a:p>
            <a:fld id="{17CB9F0A-6EB3-48A4-A139-16F390992035}" type="datetimeFigureOut">
              <a:rPr kumimoji="1" lang="ja-JP" altLang="en-US" smtClean="0"/>
              <a:t>2023/4/29</a:t>
            </a:fld>
            <a:endParaRPr kumimoji="1" lang="ja-JP" altLang="en-US"/>
          </a:p>
        </p:txBody>
      </p:sp>
      <p:sp>
        <p:nvSpPr>
          <p:cNvPr id="6" name="フッター プレースホルダー 5">
            <a:extLst>
              <a:ext uri="{FF2B5EF4-FFF2-40B4-BE49-F238E27FC236}">
                <a16:creationId xmlns:a16="http://schemas.microsoft.com/office/drawing/2014/main" id="{F6948A26-3870-91C4-2396-0D671872D9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8CEF1DC-523E-B331-A4C7-7EEF504E7C36}"/>
              </a:ext>
            </a:extLst>
          </p:cNvPr>
          <p:cNvSpPr>
            <a:spLocks noGrp="1"/>
          </p:cNvSpPr>
          <p:nvPr>
            <p:ph type="sldNum" sz="quarter" idx="12"/>
          </p:nvPr>
        </p:nvSpPr>
        <p:spPr/>
        <p:txBody>
          <a:body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287541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879D1A-2A3E-57D4-0772-3D2C379370C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A9A78E0-C6C0-50A8-C4DD-DC30C1E5E7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564B70D-806A-CDED-7050-CFE8811EE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825ED3-B9CF-B22B-22B9-79A0C75D1D3A}"/>
              </a:ext>
            </a:extLst>
          </p:cNvPr>
          <p:cNvSpPr>
            <a:spLocks noGrp="1"/>
          </p:cNvSpPr>
          <p:nvPr>
            <p:ph type="dt" sz="half" idx="10"/>
          </p:nvPr>
        </p:nvSpPr>
        <p:spPr/>
        <p:txBody>
          <a:bodyPr/>
          <a:lstStyle/>
          <a:p>
            <a:fld id="{17CB9F0A-6EB3-48A4-A139-16F390992035}" type="datetimeFigureOut">
              <a:rPr kumimoji="1" lang="ja-JP" altLang="en-US" smtClean="0"/>
              <a:t>2023/4/29</a:t>
            </a:fld>
            <a:endParaRPr kumimoji="1" lang="ja-JP" altLang="en-US"/>
          </a:p>
        </p:txBody>
      </p:sp>
      <p:sp>
        <p:nvSpPr>
          <p:cNvPr id="6" name="フッター プレースホルダー 5">
            <a:extLst>
              <a:ext uri="{FF2B5EF4-FFF2-40B4-BE49-F238E27FC236}">
                <a16:creationId xmlns:a16="http://schemas.microsoft.com/office/drawing/2014/main" id="{A1422930-72D8-782A-FCD9-72EAC33A5BE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21CC646-9AFC-F844-95EC-86B84CF4F4E2}"/>
              </a:ext>
            </a:extLst>
          </p:cNvPr>
          <p:cNvSpPr>
            <a:spLocks noGrp="1"/>
          </p:cNvSpPr>
          <p:nvPr>
            <p:ph type="sldNum" sz="quarter" idx="12"/>
          </p:nvPr>
        </p:nvSpPr>
        <p:spPr/>
        <p:txBody>
          <a:body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32928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4A6AEE-12D8-A847-5FCF-0BDD970B0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963CC6-336C-9369-7550-A707E386D4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4A5037-0FBF-751D-C0AC-B6C29A053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B9F0A-6EB3-48A4-A139-16F390992035}" type="datetimeFigureOut">
              <a:rPr kumimoji="1" lang="ja-JP" altLang="en-US" smtClean="0"/>
              <a:t>2023/4/29</a:t>
            </a:fld>
            <a:endParaRPr kumimoji="1" lang="ja-JP" altLang="en-US"/>
          </a:p>
        </p:txBody>
      </p:sp>
      <p:sp>
        <p:nvSpPr>
          <p:cNvPr id="5" name="フッター プレースホルダー 4">
            <a:extLst>
              <a:ext uri="{FF2B5EF4-FFF2-40B4-BE49-F238E27FC236}">
                <a16:creationId xmlns:a16="http://schemas.microsoft.com/office/drawing/2014/main" id="{B37D87C6-A8A0-9B2A-8EFC-B4E3F8B3F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B81CA32-7E74-7CA9-BE8A-D374DE6AF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8A4DA-2A2C-4135-AA71-F70040834A5B}" type="slidenum">
              <a:rPr kumimoji="1" lang="ja-JP" altLang="en-US" smtClean="0"/>
              <a:t>‹#›</a:t>
            </a:fld>
            <a:endParaRPr kumimoji="1" lang="ja-JP" altLang="en-US"/>
          </a:p>
        </p:txBody>
      </p:sp>
    </p:spTree>
    <p:extLst>
      <p:ext uri="{BB962C8B-B14F-4D97-AF65-F5344CB8AC3E}">
        <p14:creationId xmlns:p14="http://schemas.microsoft.com/office/powerpoint/2010/main" val="3931036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62DB1A-9E50-C316-785D-B4DB0AB9613F}"/>
              </a:ext>
            </a:extLst>
          </p:cNvPr>
          <p:cNvSpPr>
            <a:spLocks noGrp="1"/>
          </p:cNvSpPr>
          <p:nvPr>
            <p:ph type="ctrTitle"/>
          </p:nvPr>
        </p:nvSpPr>
        <p:spPr>
          <a:xfrm>
            <a:off x="1524000" y="1437323"/>
            <a:ext cx="9144000" cy="2387600"/>
          </a:xfrm>
        </p:spPr>
        <p:txBody>
          <a:bodyPr>
            <a:normAutofit fontScale="90000"/>
          </a:bodyPr>
          <a:lstStyle/>
          <a:p>
            <a:r>
              <a:rPr lang="ja-JP" altLang="en-US" sz="3600" b="1" dirty="0"/>
              <a:t>馴染み深い音楽 </a:t>
            </a:r>
            <a:br>
              <a:rPr lang="en-US" altLang="ja-JP" sz="3600" b="1" dirty="0"/>
            </a:br>
            <a:r>
              <a:rPr lang="ja-JP" altLang="en-US" sz="3600" b="1" dirty="0"/>
              <a:t>軽度認知機能低下者の脳と認知機能への影響</a:t>
            </a:r>
            <a:br>
              <a:rPr lang="en-US" altLang="ja-JP" sz="3600" b="1" dirty="0"/>
            </a:br>
            <a:r>
              <a:rPr lang="ja-JP" altLang="en-US" sz="3600" b="1" dirty="0"/>
              <a:t>パイロット研究（予備的研究）</a:t>
            </a:r>
            <a:br>
              <a:rPr lang="en-US" altLang="ja-JP" sz="3600" b="1" dirty="0"/>
            </a:br>
            <a:br>
              <a:rPr lang="en-US" altLang="ja-JP" sz="900" dirty="0"/>
            </a:br>
            <a:r>
              <a:rPr lang="en-US" altLang="ja-JP" sz="3600" dirty="0"/>
              <a:t>Long-Known Music Exposure Effects on Brain Imaging and Cognition in Early-Stage Cognitive Decline: A Pilot Study</a:t>
            </a:r>
            <a:endParaRPr kumimoji="1" lang="ja-JP" altLang="en-US" sz="3600" dirty="0"/>
          </a:p>
        </p:txBody>
      </p:sp>
      <p:sp>
        <p:nvSpPr>
          <p:cNvPr id="3" name="字幕 2">
            <a:extLst>
              <a:ext uri="{FF2B5EF4-FFF2-40B4-BE49-F238E27FC236}">
                <a16:creationId xmlns:a16="http://schemas.microsoft.com/office/drawing/2014/main" id="{57C05EF1-74B6-E6C7-B02C-E4C4E2C26F0C}"/>
              </a:ext>
            </a:extLst>
          </p:cNvPr>
          <p:cNvSpPr>
            <a:spLocks noGrp="1"/>
          </p:cNvSpPr>
          <p:nvPr>
            <p:ph type="subTitle" idx="1"/>
          </p:nvPr>
        </p:nvSpPr>
        <p:spPr>
          <a:xfrm>
            <a:off x="1524000" y="4110038"/>
            <a:ext cx="9144000" cy="1975802"/>
          </a:xfrm>
        </p:spPr>
        <p:txBody>
          <a:bodyPr>
            <a:normAutofit fontScale="85000" lnSpcReduction="20000"/>
          </a:bodyPr>
          <a:lstStyle/>
          <a:p>
            <a:pPr>
              <a:lnSpc>
                <a:spcPct val="120000"/>
              </a:lnSpc>
            </a:pPr>
            <a:r>
              <a:rPr kumimoji="1" lang="en-US" altLang="ja-JP" dirty="0"/>
              <a:t>Fischer, C. E., Churchill, N., </a:t>
            </a:r>
            <a:r>
              <a:rPr kumimoji="1" lang="en-US" altLang="ja-JP" dirty="0" err="1"/>
              <a:t>Leggieri</a:t>
            </a:r>
            <a:r>
              <a:rPr kumimoji="1" lang="en-US" altLang="ja-JP" dirty="0"/>
              <a:t>, M., Vuong, V., Tau, M., </a:t>
            </a:r>
            <a:r>
              <a:rPr kumimoji="1" lang="en-US" altLang="ja-JP" dirty="0" err="1"/>
              <a:t>Fornazzari</a:t>
            </a:r>
            <a:r>
              <a:rPr kumimoji="1" lang="en-US" altLang="ja-JP" dirty="0"/>
              <a:t>, L. R., </a:t>
            </a:r>
            <a:r>
              <a:rPr kumimoji="1" lang="en-US" altLang="ja-JP" dirty="0" err="1"/>
              <a:t>Thaut</a:t>
            </a:r>
            <a:r>
              <a:rPr kumimoji="1" lang="en-US" altLang="ja-JP" dirty="0"/>
              <a:t>, M. H., &amp; Schweizer, T. A. </a:t>
            </a:r>
          </a:p>
          <a:p>
            <a:pPr>
              <a:lnSpc>
                <a:spcPct val="120000"/>
              </a:lnSpc>
            </a:pPr>
            <a:r>
              <a:rPr kumimoji="1" lang="en-US" altLang="ja-JP" dirty="0"/>
              <a:t>Journal of Alzheimer’s Disease,</a:t>
            </a:r>
            <a:r>
              <a:rPr lang="ja-JP" altLang="en-US" dirty="0"/>
              <a:t> </a:t>
            </a:r>
            <a:r>
              <a:rPr lang="en-US" altLang="ja-JP" dirty="0"/>
              <a:t>2021,</a:t>
            </a:r>
            <a:r>
              <a:rPr kumimoji="1" lang="en-US" altLang="ja-JP" dirty="0"/>
              <a:t> 1–15.</a:t>
            </a:r>
          </a:p>
          <a:p>
            <a:pPr>
              <a:lnSpc>
                <a:spcPct val="120000"/>
              </a:lnSpc>
            </a:pPr>
            <a:endParaRPr lang="en-US" altLang="ja-JP" dirty="0"/>
          </a:p>
          <a:p>
            <a:r>
              <a:rPr kumimoji="1" lang="en-US" altLang="ja-JP" dirty="0"/>
              <a:t>NMT</a:t>
            </a:r>
            <a:r>
              <a:rPr kumimoji="1" lang="ja-JP" altLang="en-US" dirty="0"/>
              <a:t>サポートグループ勉強会　</a:t>
            </a:r>
            <a:r>
              <a:rPr kumimoji="1" lang="en-US" altLang="ja-JP" dirty="0"/>
              <a:t>2023</a:t>
            </a:r>
            <a:r>
              <a:rPr kumimoji="1" lang="ja-JP" altLang="en-US" dirty="0"/>
              <a:t>年</a:t>
            </a:r>
            <a:r>
              <a:rPr kumimoji="1" lang="en-US" altLang="ja-JP" dirty="0"/>
              <a:t>4</a:t>
            </a:r>
            <a:r>
              <a:rPr kumimoji="1" lang="ja-JP" altLang="en-US" dirty="0"/>
              <a:t>月</a:t>
            </a:r>
            <a:r>
              <a:rPr kumimoji="1" lang="en-US" altLang="ja-JP" dirty="0"/>
              <a:t>26</a:t>
            </a:r>
            <a:r>
              <a:rPr kumimoji="1" lang="ja-JP" altLang="en-US" dirty="0"/>
              <a:t>日　小日向直美</a:t>
            </a:r>
          </a:p>
        </p:txBody>
      </p:sp>
    </p:spTree>
    <p:extLst>
      <p:ext uri="{BB962C8B-B14F-4D97-AF65-F5344CB8AC3E}">
        <p14:creationId xmlns:p14="http://schemas.microsoft.com/office/powerpoint/2010/main" val="313415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989073EE-511A-D407-B49D-3B6639B3C8AE}"/>
              </a:ext>
            </a:extLst>
          </p:cNvPr>
          <p:cNvPicPr>
            <a:picLocks noGrp="1" noChangeAspect="1"/>
          </p:cNvPicPr>
          <p:nvPr>
            <p:ph idx="1"/>
          </p:nvPr>
        </p:nvPicPr>
        <p:blipFill rotWithShape="1">
          <a:blip r:embed="rId2"/>
          <a:srcRect l="31663" t="65394" r="39062" b="16856"/>
          <a:stretch/>
        </p:blipFill>
        <p:spPr>
          <a:xfrm>
            <a:off x="4864143" y="1125793"/>
            <a:ext cx="7223305" cy="2463483"/>
          </a:xfrm>
        </p:spPr>
      </p:pic>
      <p:sp>
        <p:nvSpPr>
          <p:cNvPr id="3" name="タイトル 1">
            <a:extLst>
              <a:ext uri="{FF2B5EF4-FFF2-40B4-BE49-F238E27FC236}">
                <a16:creationId xmlns:a16="http://schemas.microsoft.com/office/drawing/2014/main" id="{4618EB46-7A21-7D03-7E5F-062BBAB042A0}"/>
              </a:ext>
            </a:extLst>
          </p:cNvPr>
          <p:cNvSpPr>
            <a:spLocks noGrp="1"/>
          </p:cNvSpPr>
          <p:nvPr>
            <p:ph type="title"/>
          </p:nvPr>
        </p:nvSpPr>
        <p:spPr>
          <a:xfrm>
            <a:off x="104553" y="180316"/>
            <a:ext cx="1010920" cy="584791"/>
          </a:xfrm>
        </p:spPr>
        <p:txBody>
          <a:bodyPr>
            <a:normAutofit/>
          </a:bodyPr>
          <a:lstStyle/>
          <a:p>
            <a:r>
              <a:rPr kumimoji="1" lang="ja-JP" altLang="en-US" sz="3200" dirty="0"/>
              <a:t>結果</a:t>
            </a:r>
          </a:p>
        </p:txBody>
      </p:sp>
      <p:sp>
        <p:nvSpPr>
          <p:cNvPr id="6" name="テキスト ボックス 5">
            <a:extLst>
              <a:ext uri="{FF2B5EF4-FFF2-40B4-BE49-F238E27FC236}">
                <a16:creationId xmlns:a16="http://schemas.microsoft.com/office/drawing/2014/main" id="{1922C735-8C21-EC59-E426-63221C82CE8F}"/>
              </a:ext>
            </a:extLst>
          </p:cNvPr>
          <p:cNvSpPr txBox="1"/>
          <p:nvPr/>
        </p:nvSpPr>
        <p:spPr>
          <a:xfrm>
            <a:off x="1292179" y="221746"/>
            <a:ext cx="3156437" cy="523220"/>
          </a:xfrm>
          <a:prstGeom prst="rect">
            <a:avLst/>
          </a:prstGeom>
          <a:noFill/>
        </p:spPr>
        <p:txBody>
          <a:bodyPr wrap="square" rtlCol="0">
            <a:spAutoFit/>
          </a:bodyPr>
          <a:lstStyle/>
          <a:p>
            <a:r>
              <a:rPr kumimoji="1" lang="ja-JP" altLang="en-US" sz="2800" dirty="0"/>
              <a:t>安静時機能的結合</a:t>
            </a:r>
          </a:p>
        </p:txBody>
      </p:sp>
      <p:pic>
        <p:nvPicPr>
          <p:cNvPr id="11" name="図 10">
            <a:extLst>
              <a:ext uri="{FF2B5EF4-FFF2-40B4-BE49-F238E27FC236}">
                <a16:creationId xmlns:a16="http://schemas.microsoft.com/office/drawing/2014/main" id="{811CE186-85BD-7C9B-7B49-A16076251396}"/>
              </a:ext>
            </a:extLst>
          </p:cNvPr>
          <p:cNvPicPr>
            <a:picLocks noChangeAspect="1"/>
          </p:cNvPicPr>
          <p:nvPr/>
        </p:nvPicPr>
        <p:blipFill rotWithShape="1">
          <a:blip r:embed="rId3"/>
          <a:srcRect l="24855" t="19380" r="30668" b="15504"/>
          <a:stretch/>
        </p:blipFill>
        <p:spPr>
          <a:xfrm>
            <a:off x="236798" y="1125793"/>
            <a:ext cx="4627345" cy="3810754"/>
          </a:xfrm>
          <a:prstGeom prst="rect">
            <a:avLst/>
          </a:prstGeom>
        </p:spPr>
      </p:pic>
      <p:sp>
        <p:nvSpPr>
          <p:cNvPr id="12" name="テキスト ボックス 11">
            <a:extLst>
              <a:ext uri="{FF2B5EF4-FFF2-40B4-BE49-F238E27FC236}">
                <a16:creationId xmlns:a16="http://schemas.microsoft.com/office/drawing/2014/main" id="{E5EDBAEC-63BE-5A43-BD2E-C4E71B59251E}"/>
              </a:ext>
            </a:extLst>
          </p:cNvPr>
          <p:cNvSpPr txBox="1"/>
          <p:nvPr/>
        </p:nvSpPr>
        <p:spPr>
          <a:xfrm>
            <a:off x="3039674" y="1788207"/>
            <a:ext cx="1800493" cy="646331"/>
          </a:xfrm>
          <a:prstGeom prst="rect">
            <a:avLst/>
          </a:prstGeom>
          <a:noFill/>
          <a:ln>
            <a:solidFill>
              <a:schemeClr val="tx1"/>
            </a:solidFill>
          </a:ln>
        </p:spPr>
        <p:txBody>
          <a:bodyPr wrap="none" rtlCol="0">
            <a:spAutoFit/>
          </a:bodyPr>
          <a:lstStyle/>
          <a:p>
            <a:r>
              <a:rPr kumimoji="1" lang="ja-JP" altLang="en-US" dirty="0"/>
              <a:t>介入前：対側の</a:t>
            </a:r>
            <a:endParaRPr kumimoji="1" lang="en-US" altLang="ja-JP" dirty="0"/>
          </a:p>
          <a:p>
            <a:r>
              <a:rPr kumimoji="1" lang="ja-JP" altLang="en-US" dirty="0"/>
              <a:t>同部位との結合</a:t>
            </a:r>
          </a:p>
        </p:txBody>
      </p:sp>
      <p:sp>
        <p:nvSpPr>
          <p:cNvPr id="14" name="テキスト ボックス 13">
            <a:extLst>
              <a:ext uri="{FF2B5EF4-FFF2-40B4-BE49-F238E27FC236}">
                <a16:creationId xmlns:a16="http://schemas.microsoft.com/office/drawing/2014/main" id="{79532D31-5941-0ED5-FB1B-8F96E6A4615C}"/>
              </a:ext>
            </a:extLst>
          </p:cNvPr>
          <p:cNvSpPr txBox="1"/>
          <p:nvPr/>
        </p:nvSpPr>
        <p:spPr>
          <a:xfrm>
            <a:off x="373591" y="5529023"/>
            <a:ext cx="2723823" cy="923330"/>
          </a:xfrm>
          <a:prstGeom prst="rect">
            <a:avLst/>
          </a:prstGeom>
          <a:noFill/>
          <a:ln>
            <a:solidFill>
              <a:schemeClr val="tx1"/>
            </a:solidFill>
          </a:ln>
        </p:spPr>
        <p:txBody>
          <a:bodyPr wrap="none" rtlCol="0">
            <a:spAutoFit/>
          </a:bodyPr>
          <a:lstStyle/>
          <a:p>
            <a:r>
              <a:rPr kumimoji="1" lang="ja-JP" altLang="en-US" dirty="0"/>
              <a:t>介入後：対側の</a:t>
            </a:r>
            <a:endParaRPr kumimoji="1" lang="en-US" altLang="ja-JP" dirty="0"/>
          </a:p>
          <a:p>
            <a:r>
              <a:rPr kumimoji="1" lang="ja-JP" altLang="en-US" dirty="0"/>
              <a:t>右上側頭回と左下前頭回</a:t>
            </a:r>
            <a:endParaRPr lang="en-US" altLang="ja-JP" dirty="0"/>
          </a:p>
          <a:p>
            <a:r>
              <a:rPr kumimoji="1" lang="ja-JP" altLang="en-US" dirty="0"/>
              <a:t>結合変化</a:t>
            </a:r>
          </a:p>
        </p:txBody>
      </p:sp>
      <p:sp>
        <p:nvSpPr>
          <p:cNvPr id="15" name="テキスト ボックス 14">
            <a:extLst>
              <a:ext uri="{FF2B5EF4-FFF2-40B4-BE49-F238E27FC236}">
                <a16:creationId xmlns:a16="http://schemas.microsoft.com/office/drawing/2014/main" id="{14C91EBE-9B57-A663-35A6-1EFADC8A9410}"/>
              </a:ext>
            </a:extLst>
          </p:cNvPr>
          <p:cNvSpPr txBox="1"/>
          <p:nvPr/>
        </p:nvSpPr>
        <p:spPr>
          <a:xfrm>
            <a:off x="3831650" y="5551537"/>
            <a:ext cx="2477385" cy="1200329"/>
          </a:xfrm>
          <a:prstGeom prst="rect">
            <a:avLst/>
          </a:prstGeom>
          <a:noFill/>
          <a:ln>
            <a:solidFill>
              <a:schemeClr val="tx1"/>
            </a:solidFill>
          </a:ln>
        </p:spPr>
        <p:txBody>
          <a:bodyPr wrap="square" rtlCol="0">
            <a:spAutoFit/>
          </a:bodyPr>
          <a:lstStyle/>
          <a:p>
            <a:r>
              <a:rPr kumimoji="1" lang="ja-JP" altLang="en-US" dirty="0"/>
              <a:t>介入後：</a:t>
            </a:r>
            <a:r>
              <a:rPr lang="ja-JP" altLang="en-US" dirty="0"/>
              <a:t>同側の</a:t>
            </a:r>
            <a:endParaRPr kumimoji="1" lang="en-US" altLang="ja-JP" dirty="0"/>
          </a:p>
          <a:p>
            <a:r>
              <a:rPr kumimoji="1" lang="ja-JP" altLang="en-US" dirty="0"/>
              <a:t>左淡蒼球と左下前頭回</a:t>
            </a:r>
            <a:endParaRPr kumimoji="1" lang="en-US" altLang="ja-JP" dirty="0"/>
          </a:p>
          <a:p>
            <a:r>
              <a:rPr kumimoji="1" lang="ja-JP" altLang="en-US" dirty="0"/>
              <a:t>右淡蒼球と右下前頭回</a:t>
            </a:r>
            <a:endParaRPr kumimoji="1" lang="en-US" altLang="ja-JP" dirty="0"/>
          </a:p>
          <a:p>
            <a:r>
              <a:rPr kumimoji="1" lang="ja-JP" altLang="en-US" dirty="0"/>
              <a:t>結合変化</a:t>
            </a:r>
          </a:p>
        </p:txBody>
      </p:sp>
      <p:pic>
        <p:nvPicPr>
          <p:cNvPr id="16" name="図 15">
            <a:extLst>
              <a:ext uri="{FF2B5EF4-FFF2-40B4-BE49-F238E27FC236}">
                <a16:creationId xmlns:a16="http://schemas.microsoft.com/office/drawing/2014/main" id="{FB84F519-670B-E74D-A51B-13F25597A33E}"/>
              </a:ext>
            </a:extLst>
          </p:cNvPr>
          <p:cNvPicPr>
            <a:picLocks noChangeAspect="1"/>
          </p:cNvPicPr>
          <p:nvPr/>
        </p:nvPicPr>
        <p:blipFill>
          <a:blip r:embed="rId4"/>
          <a:stretch>
            <a:fillRect/>
          </a:stretch>
        </p:blipFill>
        <p:spPr>
          <a:xfrm>
            <a:off x="8475795" y="3821625"/>
            <a:ext cx="2381453" cy="2810895"/>
          </a:xfrm>
          <a:prstGeom prst="rect">
            <a:avLst/>
          </a:prstGeom>
        </p:spPr>
      </p:pic>
      <p:sp>
        <p:nvSpPr>
          <p:cNvPr id="17" name="矢印: 下 16">
            <a:extLst>
              <a:ext uri="{FF2B5EF4-FFF2-40B4-BE49-F238E27FC236}">
                <a16:creationId xmlns:a16="http://schemas.microsoft.com/office/drawing/2014/main" id="{A521826D-E33A-D170-9B62-CD98E1DEE865}"/>
              </a:ext>
            </a:extLst>
          </p:cNvPr>
          <p:cNvSpPr/>
          <p:nvPr/>
        </p:nvSpPr>
        <p:spPr>
          <a:xfrm rot="5400000">
            <a:off x="2664624" y="1983840"/>
            <a:ext cx="311452" cy="372139"/>
          </a:xfrm>
          <a:prstGeom prst="downArrow">
            <a:avLst>
              <a:gd name="adj1" fmla="val 231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58C59247-F1A1-EB8A-1E46-F5F29927E6C3}"/>
              </a:ext>
            </a:extLst>
          </p:cNvPr>
          <p:cNvSpPr/>
          <p:nvPr/>
        </p:nvSpPr>
        <p:spPr>
          <a:xfrm rot="10800000">
            <a:off x="1141688" y="5084574"/>
            <a:ext cx="311452" cy="372139"/>
          </a:xfrm>
          <a:prstGeom prst="downArrow">
            <a:avLst>
              <a:gd name="adj1" fmla="val 231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DCFE8942-D325-CEB0-5E77-B46A3909FA66}"/>
              </a:ext>
            </a:extLst>
          </p:cNvPr>
          <p:cNvSpPr/>
          <p:nvPr/>
        </p:nvSpPr>
        <p:spPr>
          <a:xfrm rot="7880050">
            <a:off x="4513871" y="4990297"/>
            <a:ext cx="311452" cy="372139"/>
          </a:xfrm>
          <a:prstGeom prst="downArrow">
            <a:avLst>
              <a:gd name="adj1" fmla="val 231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388EE92-8B72-49F0-BF89-826E0E3B7657}"/>
              </a:ext>
            </a:extLst>
          </p:cNvPr>
          <p:cNvSpPr txBox="1"/>
          <p:nvPr/>
        </p:nvSpPr>
        <p:spPr>
          <a:xfrm>
            <a:off x="75750" y="629633"/>
            <a:ext cx="1800493" cy="369332"/>
          </a:xfrm>
          <a:prstGeom prst="rect">
            <a:avLst/>
          </a:prstGeom>
          <a:noFill/>
        </p:spPr>
        <p:txBody>
          <a:bodyPr wrap="none" rtlCol="0">
            <a:spAutoFit/>
          </a:bodyPr>
          <a:lstStyle/>
          <a:p>
            <a:r>
              <a:rPr kumimoji="1" lang="ja-JP" altLang="en-US" dirty="0"/>
              <a:t>介入前後の比較</a:t>
            </a:r>
          </a:p>
        </p:txBody>
      </p:sp>
    </p:spTree>
    <p:extLst>
      <p:ext uri="{BB962C8B-B14F-4D97-AF65-F5344CB8AC3E}">
        <p14:creationId xmlns:p14="http://schemas.microsoft.com/office/powerpoint/2010/main" val="423186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978ED45A-4C5C-D4DB-DF09-DA9B421CB5FB}"/>
              </a:ext>
            </a:extLst>
          </p:cNvPr>
          <p:cNvPicPr>
            <a:picLocks noGrp="1" noChangeAspect="1"/>
          </p:cNvPicPr>
          <p:nvPr>
            <p:ph idx="1"/>
          </p:nvPr>
        </p:nvPicPr>
        <p:blipFill rotWithShape="1">
          <a:blip r:embed="rId2"/>
          <a:srcRect l="28373" t="25096" r="34172" b="21165"/>
          <a:stretch/>
        </p:blipFill>
        <p:spPr>
          <a:xfrm>
            <a:off x="2964239" y="180316"/>
            <a:ext cx="8178682" cy="6600663"/>
          </a:xfrm>
        </p:spPr>
      </p:pic>
      <p:sp>
        <p:nvSpPr>
          <p:cNvPr id="2" name="タイトル 1">
            <a:extLst>
              <a:ext uri="{FF2B5EF4-FFF2-40B4-BE49-F238E27FC236}">
                <a16:creationId xmlns:a16="http://schemas.microsoft.com/office/drawing/2014/main" id="{A056368E-358A-4ED6-0E5B-A45DB61D220C}"/>
              </a:ext>
            </a:extLst>
          </p:cNvPr>
          <p:cNvSpPr>
            <a:spLocks noGrp="1"/>
          </p:cNvSpPr>
          <p:nvPr>
            <p:ph type="title"/>
          </p:nvPr>
        </p:nvSpPr>
        <p:spPr>
          <a:xfrm>
            <a:off x="104553" y="180316"/>
            <a:ext cx="1010920" cy="584791"/>
          </a:xfrm>
        </p:spPr>
        <p:txBody>
          <a:bodyPr>
            <a:normAutofit/>
          </a:bodyPr>
          <a:lstStyle/>
          <a:p>
            <a:r>
              <a:rPr kumimoji="1" lang="ja-JP" altLang="en-US" sz="3200" dirty="0"/>
              <a:t>結果</a:t>
            </a:r>
          </a:p>
        </p:txBody>
      </p:sp>
      <p:sp>
        <p:nvSpPr>
          <p:cNvPr id="3" name="テキスト ボックス 2">
            <a:extLst>
              <a:ext uri="{FF2B5EF4-FFF2-40B4-BE49-F238E27FC236}">
                <a16:creationId xmlns:a16="http://schemas.microsoft.com/office/drawing/2014/main" id="{53CCFA9B-61C1-BEA8-EF98-3CD7907B037B}"/>
              </a:ext>
            </a:extLst>
          </p:cNvPr>
          <p:cNvSpPr txBox="1"/>
          <p:nvPr/>
        </p:nvSpPr>
        <p:spPr>
          <a:xfrm>
            <a:off x="104553" y="722140"/>
            <a:ext cx="3416320" cy="523220"/>
          </a:xfrm>
          <a:prstGeom prst="rect">
            <a:avLst/>
          </a:prstGeom>
          <a:noFill/>
        </p:spPr>
        <p:txBody>
          <a:bodyPr wrap="none" rtlCol="0">
            <a:spAutoFit/>
          </a:bodyPr>
          <a:lstStyle/>
          <a:p>
            <a:r>
              <a:rPr kumimoji="1" lang="ja-JP" altLang="en-US" sz="2800" dirty="0"/>
              <a:t>白質ミクロ構造解析</a:t>
            </a:r>
          </a:p>
        </p:txBody>
      </p:sp>
      <p:sp>
        <p:nvSpPr>
          <p:cNvPr id="6" name="テキスト ボックス 5">
            <a:extLst>
              <a:ext uri="{FF2B5EF4-FFF2-40B4-BE49-F238E27FC236}">
                <a16:creationId xmlns:a16="http://schemas.microsoft.com/office/drawing/2014/main" id="{0F758A58-7AB1-89FF-1091-9FC485B7F246}"/>
              </a:ext>
            </a:extLst>
          </p:cNvPr>
          <p:cNvSpPr txBox="1"/>
          <p:nvPr/>
        </p:nvSpPr>
        <p:spPr>
          <a:xfrm>
            <a:off x="287079" y="1525497"/>
            <a:ext cx="3259226" cy="1477328"/>
          </a:xfrm>
          <a:prstGeom prst="rect">
            <a:avLst/>
          </a:prstGeom>
          <a:noFill/>
        </p:spPr>
        <p:txBody>
          <a:bodyPr wrap="none" rtlCol="0">
            <a:spAutoFit/>
          </a:bodyPr>
          <a:lstStyle/>
          <a:p>
            <a:r>
              <a:rPr kumimoji="1" lang="en-US" altLang="ja-JP" dirty="0"/>
              <a:t>MRI</a:t>
            </a:r>
            <a:r>
              <a:rPr kumimoji="1" lang="ja-JP" altLang="en-US" dirty="0"/>
              <a:t>の拡散テンソル画像</a:t>
            </a:r>
            <a:r>
              <a:rPr kumimoji="1" lang="en-US" altLang="ja-JP" dirty="0"/>
              <a:t>(DTI)</a:t>
            </a:r>
          </a:p>
          <a:p>
            <a:r>
              <a:rPr kumimoji="1" lang="ja-JP" altLang="en-US" dirty="0"/>
              <a:t>長軸方向の拡散量</a:t>
            </a:r>
            <a:r>
              <a:rPr kumimoji="1" lang="en-US" altLang="ja-JP" dirty="0"/>
              <a:t>(AD)</a:t>
            </a:r>
          </a:p>
          <a:p>
            <a:r>
              <a:rPr kumimoji="1" lang="ja-JP" altLang="en-US" b="1" dirty="0"/>
              <a:t>短軸方向の拡散量</a:t>
            </a:r>
            <a:r>
              <a:rPr kumimoji="1" lang="en-US" altLang="ja-JP" b="1" dirty="0"/>
              <a:t>(RD)</a:t>
            </a:r>
          </a:p>
          <a:p>
            <a:r>
              <a:rPr kumimoji="1" lang="ja-JP" altLang="en-US" dirty="0"/>
              <a:t>拡散の傾き</a:t>
            </a:r>
            <a:r>
              <a:rPr kumimoji="1" lang="en-US" altLang="ja-JP" dirty="0"/>
              <a:t>(FA)</a:t>
            </a:r>
          </a:p>
          <a:p>
            <a:endParaRPr kumimoji="1" lang="ja-JP" altLang="en-US" dirty="0"/>
          </a:p>
        </p:txBody>
      </p:sp>
      <p:sp>
        <p:nvSpPr>
          <p:cNvPr id="7" name="テキスト ボックス 6">
            <a:extLst>
              <a:ext uri="{FF2B5EF4-FFF2-40B4-BE49-F238E27FC236}">
                <a16:creationId xmlns:a16="http://schemas.microsoft.com/office/drawing/2014/main" id="{456D6BCF-FAC2-CD06-6201-9CB6E21F8D9D}"/>
              </a:ext>
            </a:extLst>
          </p:cNvPr>
          <p:cNvSpPr txBox="1"/>
          <p:nvPr/>
        </p:nvSpPr>
        <p:spPr>
          <a:xfrm>
            <a:off x="2028791" y="2758100"/>
            <a:ext cx="1338828" cy="369332"/>
          </a:xfrm>
          <a:prstGeom prst="rect">
            <a:avLst/>
          </a:prstGeom>
          <a:noFill/>
          <a:ln>
            <a:solidFill>
              <a:schemeClr val="tx1"/>
            </a:solidFill>
          </a:ln>
        </p:spPr>
        <p:txBody>
          <a:bodyPr wrap="none" rtlCol="0">
            <a:spAutoFit/>
          </a:bodyPr>
          <a:lstStyle/>
          <a:p>
            <a:r>
              <a:rPr kumimoji="1" lang="ja-JP" altLang="en-US" dirty="0"/>
              <a:t>右上放線冠</a:t>
            </a:r>
          </a:p>
        </p:txBody>
      </p:sp>
      <p:pic>
        <p:nvPicPr>
          <p:cNvPr id="10" name="図 9">
            <a:extLst>
              <a:ext uri="{FF2B5EF4-FFF2-40B4-BE49-F238E27FC236}">
                <a16:creationId xmlns:a16="http://schemas.microsoft.com/office/drawing/2014/main" id="{DE9A2EE4-1BD8-3117-E6A2-81A477A7086A}"/>
              </a:ext>
            </a:extLst>
          </p:cNvPr>
          <p:cNvPicPr>
            <a:picLocks noChangeAspect="1"/>
          </p:cNvPicPr>
          <p:nvPr/>
        </p:nvPicPr>
        <p:blipFill>
          <a:blip r:embed="rId3"/>
          <a:stretch>
            <a:fillRect/>
          </a:stretch>
        </p:blipFill>
        <p:spPr>
          <a:xfrm rot="3724675">
            <a:off x="3461897" y="2562858"/>
            <a:ext cx="347502" cy="390178"/>
          </a:xfrm>
          <a:prstGeom prst="rect">
            <a:avLst/>
          </a:prstGeom>
        </p:spPr>
      </p:pic>
      <p:sp>
        <p:nvSpPr>
          <p:cNvPr id="11" name="テキスト ボックス 10">
            <a:extLst>
              <a:ext uri="{FF2B5EF4-FFF2-40B4-BE49-F238E27FC236}">
                <a16:creationId xmlns:a16="http://schemas.microsoft.com/office/drawing/2014/main" id="{D0DAE275-3BE9-CC0E-8DFB-C3D2AC6F3A52}"/>
              </a:ext>
            </a:extLst>
          </p:cNvPr>
          <p:cNvSpPr txBox="1"/>
          <p:nvPr/>
        </p:nvSpPr>
        <p:spPr>
          <a:xfrm>
            <a:off x="1240712" y="5479771"/>
            <a:ext cx="2074607" cy="646331"/>
          </a:xfrm>
          <a:prstGeom prst="rect">
            <a:avLst/>
          </a:prstGeom>
          <a:noFill/>
          <a:ln>
            <a:solidFill>
              <a:schemeClr val="tx1"/>
            </a:solidFill>
          </a:ln>
        </p:spPr>
        <p:txBody>
          <a:bodyPr wrap="none" rtlCol="0">
            <a:spAutoFit/>
          </a:bodyPr>
          <a:lstStyle/>
          <a:p>
            <a:r>
              <a:rPr kumimoji="1" lang="en-US" altLang="ja-JP" dirty="0"/>
              <a:t>Musician</a:t>
            </a:r>
            <a:r>
              <a:rPr kumimoji="1" lang="ja-JP" altLang="en-US" dirty="0"/>
              <a:t>の変化が</a:t>
            </a:r>
            <a:endParaRPr kumimoji="1" lang="en-US" altLang="ja-JP" dirty="0"/>
          </a:p>
          <a:p>
            <a:r>
              <a:rPr kumimoji="1" lang="ja-JP" altLang="en-US" dirty="0"/>
              <a:t>大きかった部位</a:t>
            </a:r>
          </a:p>
        </p:txBody>
      </p:sp>
      <p:pic>
        <p:nvPicPr>
          <p:cNvPr id="12" name="図 11">
            <a:extLst>
              <a:ext uri="{FF2B5EF4-FFF2-40B4-BE49-F238E27FC236}">
                <a16:creationId xmlns:a16="http://schemas.microsoft.com/office/drawing/2014/main" id="{24557B93-B9A0-E977-F9AE-D19B9A2770EA}"/>
              </a:ext>
            </a:extLst>
          </p:cNvPr>
          <p:cNvPicPr>
            <a:picLocks noChangeAspect="1"/>
          </p:cNvPicPr>
          <p:nvPr/>
        </p:nvPicPr>
        <p:blipFill>
          <a:blip r:embed="rId3"/>
          <a:stretch>
            <a:fillRect/>
          </a:stretch>
        </p:blipFill>
        <p:spPr>
          <a:xfrm rot="5400000">
            <a:off x="3461897" y="5617605"/>
            <a:ext cx="347502" cy="390178"/>
          </a:xfrm>
          <a:prstGeom prst="rect">
            <a:avLst/>
          </a:prstGeom>
        </p:spPr>
      </p:pic>
      <p:sp>
        <p:nvSpPr>
          <p:cNvPr id="5" name="テキスト ボックス 4">
            <a:extLst>
              <a:ext uri="{FF2B5EF4-FFF2-40B4-BE49-F238E27FC236}">
                <a16:creationId xmlns:a16="http://schemas.microsoft.com/office/drawing/2014/main" id="{87709E22-2E8F-0245-A78D-6D5DC6BBF20B}"/>
              </a:ext>
            </a:extLst>
          </p:cNvPr>
          <p:cNvSpPr txBox="1"/>
          <p:nvPr/>
        </p:nvSpPr>
        <p:spPr>
          <a:xfrm>
            <a:off x="1049079" y="298909"/>
            <a:ext cx="1800493" cy="369332"/>
          </a:xfrm>
          <a:prstGeom prst="rect">
            <a:avLst/>
          </a:prstGeom>
          <a:noFill/>
        </p:spPr>
        <p:txBody>
          <a:bodyPr wrap="none" rtlCol="0">
            <a:spAutoFit/>
          </a:bodyPr>
          <a:lstStyle/>
          <a:p>
            <a:r>
              <a:rPr kumimoji="1" lang="ja-JP" altLang="en-US" dirty="0"/>
              <a:t>介入前後の比較</a:t>
            </a:r>
          </a:p>
        </p:txBody>
      </p:sp>
    </p:spTree>
    <p:extLst>
      <p:ext uri="{BB962C8B-B14F-4D97-AF65-F5344CB8AC3E}">
        <p14:creationId xmlns:p14="http://schemas.microsoft.com/office/powerpoint/2010/main" val="66311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9126E8-3589-1ED5-FE6E-928B7E391613}"/>
              </a:ext>
            </a:extLst>
          </p:cNvPr>
          <p:cNvSpPr>
            <a:spLocks noGrp="1"/>
          </p:cNvSpPr>
          <p:nvPr>
            <p:ph type="title"/>
          </p:nvPr>
        </p:nvSpPr>
        <p:spPr/>
        <p:txBody>
          <a:bodyPr/>
          <a:lstStyle/>
          <a:p>
            <a:r>
              <a:rPr kumimoji="1" lang="ja-JP" altLang="en-US" dirty="0"/>
              <a:t>考察</a:t>
            </a:r>
          </a:p>
        </p:txBody>
      </p:sp>
      <p:sp>
        <p:nvSpPr>
          <p:cNvPr id="3" name="コンテンツ プレースホルダー 2">
            <a:extLst>
              <a:ext uri="{FF2B5EF4-FFF2-40B4-BE49-F238E27FC236}">
                <a16:creationId xmlns:a16="http://schemas.microsoft.com/office/drawing/2014/main" id="{24D49DC4-4FF4-7D4C-29B0-F3809DC27E9A}"/>
              </a:ext>
            </a:extLst>
          </p:cNvPr>
          <p:cNvSpPr>
            <a:spLocks noGrp="1"/>
          </p:cNvSpPr>
          <p:nvPr>
            <p:ph idx="1"/>
          </p:nvPr>
        </p:nvSpPr>
        <p:spPr>
          <a:xfrm>
            <a:off x="838200" y="1825624"/>
            <a:ext cx="11353800" cy="4860925"/>
          </a:xfrm>
        </p:spPr>
        <p:txBody>
          <a:bodyPr>
            <a:normAutofit/>
          </a:bodyPr>
          <a:lstStyle/>
          <a:p>
            <a:r>
              <a:rPr kumimoji="1" lang="en-US" altLang="ja-JP" dirty="0"/>
              <a:t>17</a:t>
            </a:r>
            <a:r>
              <a:rPr kumimoji="1" lang="ja-JP" altLang="en-US" dirty="0"/>
              <a:t>名中</a:t>
            </a:r>
            <a:r>
              <a:rPr kumimoji="1" lang="en-US" altLang="ja-JP" dirty="0"/>
              <a:t>14</a:t>
            </a:r>
            <a:r>
              <a:rPr kumimoji="1" lang="ja-JP" altLang="en-US" dirty="0"/>
              <a:t>名が指示通り音楽介入を遂行できた。</a:t>
            </a:r>
            <a:endParaRPr kumimoji="1" lang="en-US" altLang="ja-JP" dirty="0"/>
          </a:p>
          <a:p>
            <a:pPr marL="0" indent="0">
              <a:buNone/>
            </a:pPr>
            <a:r>
              <a:rPr kumimoji="1" lang="ja-JP" altLang="en-US" dirty="0"/>
              <a:t>→音楽介入は楽しみ、意欲を引き出すことができる。</a:t>
            </a:r>
            <a:endParaRPr kumimoji="1" lang="en-US" altLang="ja-JP" dirty="0"/>
          </a:p>
          <a:p>
            <a:r>
              <a:rPr kumimoji="1" lang="ja-JP" altLang="en-US" dirty="0"/>
              <a:t>最近聴いた音楽条件下：聴覚処理に関係する側頭葉が主に活性化</a:t>
            </a:r>
            <a:endParaRPr kumimoji="1" lang="en-US" altLang="ja-JP" dirty="0"/>
          </a:p>
          <a:p>
            <a:pPr marL="0" indent="0">
              <a:buNone/>
            </a:pPr>
            <a:r>
              <a:rPr kumimoji="1" lang="ja-JP" altLang="en-US" dirty="0"/>
              <a:t>  馴染み深い音楽条件下：側頭葉に加え小脳、皮質下、前頭葉が活動</a:t>
            </a:r>
            <a:endParaRPr kumimoji="1" lang="en-US" altLang="ja-JP" dirty="0"/>
          </a:p>
          <a:p>
            <a:pPr marL="0" indent="0">
              <a:buNone/>
            </a:pPr>
            <a:r>
              <a:rPr kumimoji="1" lang="ja-JP" altLang="en-US" dirty="0"/>
              <a:t>　　　　　　　　　　　　→自伝的記憶に関する報告と一致</a:t>
            </a:r>
            <a:endParaRPr kumimoji="1" lang="en-US" altLang="ja-JP" dirty="0"/>
          </a:p>
          <a:p>
            <a:pPr marL="0" indent="0">
              <a:buNone/>
            </a:pPr>
            <a:r>
              <a:rPr kumimoji="1" lang="ja-JP" altLang="en-US" dirty="0"/>
              <a:t>　　　　　　　　　　  ：外側前頭前野、運動野、基底核の活動</a:t>
            </a:r>
            <a:endParaRPr kumimoji="1" lang="en-US" altLang="ja-JP" dirty="0"/>
          </a:p>
          <a:p>
            <a:pPr marL="0" indent="0">
              <a:buNone/>
            </a:pPr>
            <a:r>
              <a:rPr kumimoji="1" lang="ja-JP" altLang="en-US" dirty="0"/>
              <a:t>　　　　　　　　　　　　→運動・行動の記憶想起</a:t>
            </a:r>
            <a:endParaRPr kumimoji="1" lang="en-US" altLang="ja-JP" dirty="0"/>
          </a:p>
          <a:p>
            <a:pPr marL="0" indent="0">
              <a:buNone/>
            </a:pPr>
            <a:r>
              <a:rPr kumimoji="1" lang="ja-JP" altLang="en-US" dirty="0"/>
              <a:t>　　　　　　　　　　  ：視覚野の不活動</a:t>
            </a:r>
            <a:endParaRPr kumimoji="1" lang="en-US" altLang="ja-JP" dirty="0"/>
          </a:p>
          <a:p>
            <a:pPr marL="0" indent="0">
              <a:buNone/>
            </a:pPr>
            <a:r>
              <a:rPr kumimoji="1" lang="ja-JP" altLang="en-US" dirty="0"/>
              <a:t>　　　　　　　　　　　　→視覚的イメージなし</a:t>
            </a:r>
          </a:p>
        </p:txBody>
      </p:sp>
    </p:spTree>
    <p:extLst>
      <p:ext uri="{BB962C8B-B14F-4D97-AF65-F5344CB8AC3E}">
        <p14:creationId xmlns:p14="http://schemas.microsoft.com/office/powerpoint/2010/main" val="383028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679BF6E-D779-6848-C5D4-0926A9303197}"/>
              </a:ext>
            </a:extLst>
          </p:cNvPr>
          <p:cNvSpPr>
            <a:spLocks noGrp="1"/>
          </p:cNvSpPr>
          <p:nvPr>
            <p:ph idx="1"/>
          </p:nvPr>
        </p:nvSpPr>
        <p:spPr>
          <a:xfrm>
            <a:off x="838200" y="472280"/>
            <a:ext cx="10515600" cy="6099969"/>
          </a:xfrm>
        </p:spPr>
        <p:txBody>
          <a:bodyPr>
            <a:normAutofit fontScale="92500" lnSpcReduction="10000"/>
          </a:bodyPr>
          <a:lstStyle/>
          <a:p>
            <a:pPr marL="0" indent="0">
              <a:buNone/>
            </a:pPr>
            <a:r>
              <a:rPr kumimoji="1" lang="ja-JP" altLang="en-US" sz="3200" dirty="0">
                <a:latin typeface="+mj-lt"/>
              </a:rPr>
              <a:t>考察</a:t>
            </a:r>
            <a:endParaRPr kumimoji="1" lang="en-US" altLang="ja-JP" sz="3200" dirty="0">
              <a:latin typeface="+mj-lt"/>
            </a:endParaRPr>
          </a:p>
          <a:p>
            <a:pPr marL="0" indent="0">
              <a:buNone/>
            </a:pPr>
            <a:endParaRPr kumimoji="1" lang="en-US" altLang="ja-JP" sz="900" dirty="0"/>
          </a:p>
          <a:p>
            <a:r>
              <a:rPr kumimoji="1" lang="en-US" altLang="ja-JP" sz="3000" dirty="0">
                <a:latin typeface="+mj-lt"/>
              </a:rPr>
              <a:t>3</a:t>
            </a:r>
            <a:r>
              <a:rPr kumimoji="1" lang="ja-JP" altLang="en-US" sz="3000" dirty="0">
                <a:latin typeface="+mj-lt"/>
              </a:rPr>
              <a:t>週間後の変化</a:t>
            </a:r>
            <a:endParaRPr kumimoji="1" lang="en-US" altLang="ja-JP" sz="3000" dirty="0">
              <a:latin typeface="+mj-lt"/>
            </a:endParaRPr>
          </a:p>
          <a:p>
            <a:pPr marL="0" indent="0">
              <a:buNone/>
            </a:pPr>
            <a:r>
              <a:rPr kumimoji="1" lang="ja-JP" altLang="en-US" sz="3000" dirty="0">
                <a:latin typeface="+mj-lt"/>
              </a:rPr>
              <a:t>　淡蒼球と右下前頭回の活動減少</a:t>
            </a:r>
            <a:endParaRPr kumimoji="1" lang="en-US" altLang="ja-JP" sz="3000" dirty="0">
              <a:latin typeface="+mj-lt"/>
            </a:endParaRPr>
          </a:p>
          <a:p>
            <a:pPr marL="0" indent="0">
              <a:buNone/>
            </a:pPr>
            <a:r>
              <a:rPr kumimoji="1" lang="ja-JP" altLang="en-US" sz="3000" dirty="0">
                <a:latin typeface="+mj-lt"/>
              </a:rPr>
              <a:t>　　→運動・行動の記憶表象の効率変化</a:t>
            </a:r>
            <a:endParaRPr kumimoji="1" lang="en-US" altLang="ja-JP" sz="3000" dirty="0">
              <a:latin typeface="+mj-lt"/>
            </a:endParaRPr>
          </a:p>
          <a:p>
            <a:pPr marL="0" indent="0">
              <a:buNone/>
            </a:pPr>
            <a:r>
              <a:rPr kumimoji="1" lang="ja-JP" altLang="en-US" sz="3000" dirty="0">
                <a:latin typeface="+mj-lt"/>
              </a:rPr>
              <a:t>　　→淡蒼球は報酬の神経回路と関わり、</a:t>
            </a:r>
            <a:endParaRPr kumimoji="1" lang="en-US" altLang="ja-JP" sz="3000" dirty="0">
              <a:latin typeface="+mj-lt"/>
            </a:endParaRPr>
          </a:p>
          <a:p>
            <a:pPr marL="0" indent="0">
              <a:buNone/>
            </a:pPr>
            <a:r>
              <a:rPr kumimoji="1" lang="ja-JP" altLang="en-US" sz="3000" dirty="0">
                <a:latin typeface="+mj-lt"/>
              </a:rPr>
              <a:t>　　　音楽的記憶の心地よい記憶に対する反応の変化</a:t>
            </a:r>
            <a:endParaRPr kumimoji="1" lang="en-US" altLang="ja-JP" sz="3000" dirty="0">
              <a:latin typeface="+mj-lt"/>
            </a:endParaRPr>
          </a:p>
          <a:p>
            <a:pPr marL="0" indent="0">
              <a:buNone/>
            </a:pPr>
            <a:r>
              <a:rPr kumimoji="1" lang="ja-JP" altLang="en-US" sz="3000" dirty="0">
                <a:latin typeface="+mj-lt"/>
              </a:rPr>
              <a:t>　　→右下前頭回は感情や記憶想起に関係し、</a:t>
            </a:r>
            <a:endParaRPr kumimoji="1" lang="en-US" altLang="ja-JP" sz="3000" dirty="0">
              <a:latin typeface="+mj-lt"/>
            </a:endParaRPr>
          </a:p>
          <a:p>
            <a:pPr marL="0" indent="0">
              <a:buNone/>
            </a:pPr>
            <a:r>
              <a:rPr kumimoji="1" lang="ja-JP" altLang="en-US" sz="3000" dirty="0">
                <a:latin typeface="+mj-lt"/>
              </a:rPr>
              <a:t>　　　この領域での処理効率が反映</a:t>
            </a:r>
            <a:endParaRPr kumimoji="1" lang="en-US" altLang="ja-JP" sz="3000" dirty="0">
              <a:latin typeface="+mj-lt"/>
            </a:endParaRPr>
          </a:p>
          <a:p>
            <a:pPr marL="0" indent="0">
              <a:buNone/>
            </a:pPr>
            <a:r>
              <a:rPr kumimoji="1" lang="ja-JP" altLang="en-US" sz="3000" dirty="0">
                <a:latin typeface="+mj-lt"/>
              </a:rPr>
              <a:t>　</a:t>
            </a:r>
            <a:r>
              <a:rPr kumimoji="1" lang="en-US" altLang="ja-JP" sz="3000" dirty="0">
                <a:latin typeface="+mj-lt"/>
              </a:rPr>
              <a:t>nonmusician</a:t>
            </a:r>
            <a:r>
              <a:rPr kumimoji="1" lang="ja-JP" altLang="en-US" sz="3000" dirty="0">
                <a:latin typeface="+mj-lt"/>
              </a:rPr>
              <a:t>と比べ</a:t>
            </a:r>
            <a:r>
              <a:rPr kumimoji="1" lang="en-US" altLang="ja-JP" sz="3000" u="sng" dirty="0">
                <a:latin typeface="+mj-lt"/>
              </a:rPr>
              <a:t>musician</a:t>
            </a:r>
            <a:r>
              <a:rPr kumimoji="1" lang="ja-JP" altLang="en-US" sz="3000" dirty="0">
                <a:latin typeface="+mj-lt"/>
              </a:rPr>
              <a:t>の変化が少ない</a:t>
            </a:r>
            <a:endParaRPr kumimoji="1" lang="en-US" altLang="ja-JP" sz="3000" dirty="0">
              <a:latin typeface="+mj-lt"/>
            </a:endParaRPr>
          </a:p>
          <a:p>
            <a:pPr marL="0" indent="0">
              <a:buNone/>
            </a:pPr>
            <a:r>
              <a:rPr kumimoji="1" lang="ja-JP" altLang="en-US" sz="3000" dirty="0">
                <a:latin typeface="+mj-lt"/>
              </a:rPr>
              <a:t>　　→もともと効率的な音楽記憶ネットワークがある</a:t>
            </a:r>
            <a:endParaRPr kumimoji="1" lang="en-US" altLang="ja-JP" sz="3000" dirty="0">
              <a:latin typeface="+mj-lt"/>
            </a:endParaRPr>
          </a:p>
          <a:p>
            <a:pPr marL="0" indent="0">
              <a:buNone/>
            </a:pPr>
            <a:r>
              <a:rPr kumimoji="1" lang="ja-JP" altLang="en-US" sz="3000" dirty="0">
                <a:latin typeface="+mj-lt"/>
              </a:rPr>
              <a:t>　　→それぞれの音楽ネットワークが異なり、</a:t>
            </a:r>
            <a:endParaRPr kumimoji="1" lang="en-US" altLang="ja-JP" sz="3000" dirty="0">
              <a:latin typeface="+mj-lt"/>
            </a:endParaRPr>
          </a:p>
          <a:p>
            <a:pPr marL="0" indent="0">
              <a:buNone/>
            </a:pPr>
            <a:r>
              <a:rPr kumimoji="1" lang="ja-JP" altLang="en-US" sz="3000" dirty="0">
                <a:latin typeface="+mj-lt"/>
              </a:rPr>
              <a:t>　　　神経ネットワークの個人差が大きい</a:t>
            </a:r>
            <a:endParaRPr kumimoji="1" lang="en-US" altLang="ja-JP" sz="3000" dirty="0">
              <a:latin typeface="+mj-lt"/>
            </a:endParaRPr>
          </a:p>
          <a:p>
            <a:pPr marL="0" indent="0">
              <a:buNone/>
            </a:pPr>
            <a:endParaRPr lang="en-US" altLang="ja-JP" sz="800" dirty="0"/>
          </a:p>
          <a:p>
            <a:endParaRPr lang="en-US" altLang="ja-JP" dirty="0"/>
          </a:p>
        </p:txBody>
      </p:sp>
    </p:spTree>
    <p:extLst>
      <p:ext uri="{BB962C8B-B14F-4D97-AF65-F5344CB8AC3E}">
        <p14:creationId xmlns:p14="http://schemas.microsoft.com/office/powerpoint/2010/main" val="54852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679BF6E-D779-6848-C5D4-0926A9303197}"/>
              </a:ext>
            </a:extLst>
          </p:cNvPr>
          <p:cNvSpPr>
            <a:spLocks noGrp="1"/>
          </p:cNvSpPr>
          <p:nvPr>
            <p:ph idx="1"/>
          </p:nvPr>
        </p:nvSpPr>
        <p:spPr>
          <a:xfrm>
            <a:off x="838200" y="472281"/>
            <a:ext cx="10515600" cy="5811838"/>
          </a:xfrm>
        </p:spPr>
        <p:txBody>
          <a:bodyPr>
            <a:normAutofit/>
          </a:bodyPr>
          <a:lstStyle/>
          <a:p>
            <a:pPr marL="0" indent="0">
              <a:buNone/>
            </a:pPr>
            <a:r>
              <a:rPr kumimoji="1" lang="ja-JP" altLang="en-US" sz="3200" dirty="0">
                <a:latin typeface="+mj-lt"/>
              </a:rPr>
              <a:t>考察</a:t>
            </a:r>
            <a:endParaRPr kumimoji="1" lang="en-US" altLang="ja-JP" sz="3200" dirty="0">
              <a:latin typeface="+mj-lt"/>
            </a:endParaRPr>
          </a:p>
          <a:p>
            <a:pPr marL="0" indent="0">
              <a:buNone/>
            </a:pPr>
            <a:endParaRPr kumimoji="1" lang="en-US" altLang="ja-JP" sz="800" dirty="0"/>
          </a:p>
          <a:p>
            <a:r>
              <a:rPr kumimoji="1" lang="ja-JP" altLang="en-US" dirty="0">
                <a:latin typeface="+mj-lt"/>
              </a:rPr>
              <a:t>安静時機能的結合の変化ー音楽がない状態への影響</a:t>
            </a:r>
            <a:endParaRPr kumimoji="1" lang="en-US" altLang="ja-JP" dirty="0">
              <a:latin typeface="+mj-lt"/>
            </a:endParaRPr>
          </a:p>
          <a:p>
            <a:pPr marL="0" indent="0">
              <a:buNone/>
            </a:pPr>
            <a:r>
              <a:rPr kumimoji="1" lang="ja-JP" altLang="en-US" dirty="0">
                <a:latin typeface="+mj-lt"/>
              </a:rPr>
              <a:t>　側頭葉と前頭葉の機能的結合の減少が主</a:t>
            </a:r>
            <a:endParaRPr kumimoji="1" lang="en-US" altLang="ja-JP" dirty="0">
              <a:latin typeface="+mj-lt"/>
            </a:endParaRPr>
          </a:p>
          <a:p>
            <a:pPr marL="0" indent="0">
              <a:buNone/>
            </a:pPr>
            <a:r>
              <a:rPr kumimoji="1" lang="ja-JP" altLang="en-US" dirty="0">
                <a:latin typeface="+mj-lt"/>
              </a:rPr>
              <a:t>　　→ネットワーク効率の変化、</a:t>
            </a:r>
            <a:endParaRPr kumimoji="1" lang="en-US" altLang="ja-JP" dirty="0">
              <a:latin typeface="+mj-lt"/>
            </a:endParaRPr>
          </a:p>
          <a:p>
            <a:pPr marL="0" indent="0">
              <a:buNone/>
            </a:pPr>
            <a:r>
              <a:rPr kumimoji="1" lang="ja-JP" altLang="en-US" dirty="0">
                <a:latin typeface="+mj-lt"/>
              </a:rPr>
              <a:t>　　　もしくは慣れによる前頭葉からの指令が不必要</a:t>
            </a:r>
            <a:endParaRPr kumimoji="1" lang="en-US" altLang="ja-JP" dirty="0">
              <a:latin typeface="+mj-lt"/>
            </a:endParaRPr>
          </a:p>
          <a:p>
            <a:pPr marL="0" indent="0">
              <a:buNone/>
            </a:pPr>
            <a:r>
              <a:rPr kumimoji="1" lang="ja-JP" altLang="en-US" dirty="0">
                <a:latin typeface="+mj-lt"/>
              </a:rPr>
              <a:t>　</a:t>
            </a:r>
            <a:r>
              <a:rPr kumimoji="1" lang="en-US" altLang="ja-JP" dirty="0">
                <a:latin typeface="+mj-lt"/>
              </a:rPr>
              <a:t>musician</a:t>
            </a:r>
            <a:r>
              <a:rPr kumimoji="1" lang="ja-JP" altLang="en-US" dirty="0">
                <a:latin typeface="+mj-lt"/>
              </a:rPr>
              <a:t>の方が</a:t>
            </a:r>
            <a:r>
              <a:rPr kumimoji="1" lang="en-US" altLang="ja-JP" dirty="0">
                <a:latin typeface="+mj-lt"/>
              </a:rPr>
              <a:t>nonmusician</a:t>
            </a:r>
            <a:r>
              <a:rPr kumimoji="1" lang="ja-JP" altLang="en-US" dirty="0">
                <a:latin typeface="+mj-lt"/>
              </a:rPr>
              <a:t>より変化が大きい</a:t>
            </a:r>
            <a:endParaRPr kumimoji="1" lang="en-US" altLang="ja-JP" dirty="0">
              <a:latin typeface="+mj-lt"/>
            </a:endParaRPr>
          </a:p>
          <a:p>
            <a:pPr marL="0" indent="0">
              <a:buNone/>
            </a:pPr>
            <a:r>
              <a:rPr kumimoji="1" lang="ja-JP" altLang="en-US" dirty="0">
                <a:latin typeface="+mj-lt"/>
              </a:rPr>
              <a:t>　　→反対に音楽を聴いている環境下では</a:t>
            </a:r>
            <a:r>
              <a:rPr kumimoji="1" lang="en-US" altLang="ja-JP" dirty="0">
                <a:latin typeface="+mj-lt"/>
              </a:rPr>
              <a:t>nonmusician</a:t>
            </a:r>
            <a:r>
              <a:rPr kumimoji="1" lang="ja-JP" altLang="en-US" dirty="0">
                <a:latin typeface="+mj-lt"/>
              </a:rPr>
              <a:t>の</a:t>
            </a:r>
            <a:endParaRPr kumimoji="1" lang="en-US" altLang="ja-JP" dirty="0">
              <a:latin typeface="+mj-lt"/>
            </a:endParaRPr>
          </a:p>
          <a:p>
            <a:pPr marL="0" indent="0">
              <a:buNone/>
            </a:pPr>
            <a:r>
              <a:rPr kumimoji="1" lang="ja-JP" altLang="en-US" dirty="0">
                <a:latin typeface="+mj-lt"/>
              </a:rPr>
              <a:t>　　　変化が大きく、両グループの反応が違う</a:t>
            </a:r>
            <a:endParaRPr kumimoji="1" lang="en-US" altLang="ja-JP" dirty="0">
              <a:latin typeface="+mj-lt"/>
            </a:endParaRPr>
          </a:p>
          <a:p>
            <a:pPr marL="0" indent="0">
              <a:buNone/>
            </a:pPr>
            <a:endParaRPr lang="en-US" altLang="ja-JP" dirty="0"/>
          </a:p>
          <a:p>
            <a:endParaRPr lang="en-US" altLang="ja-JP" dirty="0"/>
          </a:p>
        </p:txBody>
      </p:sp>
    </p:spTree>
    <p:extLst>
      <p:ext uri="{BB962C8B-B14F-4D97-AF65-F5344CB8AC3E}">
        <p14:creationId xmlns:p14="http://schemas.microsoft.com/office/powerpoint/2010/main" val="204414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679BF6E-D779-6848-C5D4-0926A9303197}"/>
              </a:ext>
            </a:extLst>
          </p:cNvPr>
          <p:cNvSpPr>
            <a:spLocks noGrp="1"/>
          </p:cNvSpPr>
          <p:nvPr>
            <p:ph idx="1"/>
          </p:nvPr>
        </p:nvSpPr>
        <p:spPr>
          <a:xfrm>
            <a:off x="838200" y="472280"/>
            <a:ext cx="10515600" cy="6004719"/>
          </a:xfrm>
        </p:spPr>
        <p:txBody>
          <a:bodyPr>
            <a:normAutofit lnSpcReduction="10000"/>
          </a:bodyPr>
          <a:lstStyle/>
          <a:p>
            <a:pPr marL="0" indent="0">
              <a:buNone/>
            </a:pPr>
            <a:r>
              <a:rPr kumimoji="1" lang="ja-JP" altLang="en-US" sz="3200" dirty="0">
                <a:latin typeface="+mj-lt"/>
              </a:rPr>
              <a:t>考察</a:t>
            </a:r>
            <a:endParaRPr kumimoji="1" lang="en-US" altLang="ja-JP" sz="3200" dirty="0">
              <a:latin typeface="+mj-lt"/>
            </a:endParaRPr>
          </a:p>
          <a:p>
            <a:pPr marL="0" indent="0">
              <a:buNone/>
            </a:pPr>
            <a:endParaRPr lang="en-US" altLang="ja-JP" sz="800" dirty="0"/>
          </a:p>
          <a:p>
            <a:r>
              <a:rPr lang="ja-JP" altLang="en-US" dirty="0"/>
              <a:t>白質ミクロ構造解析ー脳構造の変化</a:t>
            </a:r>
            <a:endParaRPr lang="en-US" altLang="ja-JP" dirty="0"/>
          </a:p>
          <a:p>
            <a:pPr marL="0" indent="0">
              <a:buNone/>
            </a:pPr>
            <a:r>
              <a:rPr lang="ja-JP" altLang="en-US" dirty="0"/>
              <a:t>　右上放線冠の短軸方向の拡散量</a:t>
            </a:r>
            <a:r>
              <a:rPr lang="en-US" altLang="ja-JP" dirty="0"/>
              <a:t>(RD) </a:t>
            </a:r>
            <a:r>
              <a:rPr lang="ja-JP" altLang="en-US" dirty="0"/>
              <a:t>の減少</a:t>
            </a:r>
            <a:endParaRPr lang="en-US" altLang="ja-JP" dirty="0"/>
          </a:p>
          <a:p>
            <a:pPr marL="0" indent="0">
              <a:buNone/>
            </a:pPr>
            <a:r>
              <a:rPr lang="ja-JP" altLang="en-US" dirty="0"/>
              <a:t>　　→長軸方向の拡散量が変化せず、</a:t>
            </a:r>
            <a:r>
              <a:rPr lang="en-US" altLang="ja-JP" dirty="0"/>
              <a:t>RD</a:t>
            </a:r>
            <a:r>
              <a:rPr lang="ja-JP" altLang="en-US" dirty="0"/>
              <a:t>が減少する場合、</a:t>
            </a:r>
            <a:endParaRPr lang="en-US" altLang="ja-JP" dirty="0"/>
          </a:p>
          <a:p>
            <a:pPr marL="0" indent="0">
              <a:buNone/>
            </a:pPr>
            <a:r>
              <a:rPr lang="ja-JP" altLang="en-US" dirty="0"/>
              <a:t>　　　ミエリン形成の増加</a:t>
            </a:r>
            <a:endParaRPr lang="en-US" altLang="ja-JP" dirty="0"/>
          </a:p>
          <a:p>
            <a:pPr marL="0" indent="0">
              <a:buNone/>
            </a:pPr>
            <a:r>
              <a:rPr lang="ja-JP" altLang="en-US" dirty="0"/>
              <a:t>　　→細胞外水分量の変化</a:t>
            </a:r>
            <a:endParaRPr lang="en-US" altLang="ja-JP" dirty="0"/>
          </a:p>
          <a:p>
            <a:pPr marL="0" indent="0">
              <a:buNone/>
            </a:pPr>
            <a:r>
              <a:rPr lang="ja-JP" altLang="en-US" dirty="0"/>
              <a:t>　</a:t>
            </a:r>
            <a:r>
              <a:rPr lang="en-US" altLang="ja-JP" dirty="0"/>
              <a:t>musician</a:t>
            </a:r>
            <a:r>
              <a:rPr lang="ja-JP" altLang="en-US" dirty="0"/>
              <a:t>はその他の部位でも</a:t>
            </a:r>
            <a:r>
              <a:rPr lang="en-US" altLang="ja-JP" dirty="0"/>
              <a:t>RD</a:t>
            </a:r>
            <a:r>
              <a:rPr lang="ja-JP" altLang="en-US" dirty="0"/>
              <a:t>の減少、</a:t>
            </a:r>
            <a:r>
              <a:rPr lang="en-US" altLang="ja-JP" dirty="0" err="1"/>
              <a:t>nonmusican</a:t>
            </a:r>
            <a:r>
              <a:rPr lang="ja-JP" altLang="en-US" dirty="0"/>
              <a:t>は増加</a:t>
            </a:r>
            <a:endParaRPr lang="en-US" altLang="ja-JP" dirty="0"/>
          </a:p>
          <a:p>
            <a:pPr marL="0" indent="0">
              <a:buNone/>
            </a:pPr>
            <a:r>
              <a:rPr lang="ja-JP" altLang="en-US" dirty="0"/>
              <a:t>　　→</a:t>
            </a:r>
            <a:r>
              <a:rPr lang="en-US" altLang="ja-JP" dirty="0"/>
              <a:t>｢</a:t>
            </a:r>
            <a:r>
              <a:rPr lang="ja-JP" altLang="en-US" dirty="0"/>
              <a:t>ミエリン説</a:t>
            </a:r>
            <a:r>
              <a:rPr lang="en-US" altLang="ja-JP" dirty="0"/>
              <a:t>｣</a:t>
            </a:r>
            <a:r>
              <a:rPr lang="ja-JP" altLang="en-US" dirty="0"/>
              <a:t>が正しければ、</a:t>
            </a:r>
            <a:r>
              <a:rPr lang="en-US" altLang="ja-JP" dirty="0"/>
              <a:t>musician</a:t>
            </a:r>
            <a:r>
              <a:rPr lang="ja-JP" altLang="en-US" dirty="0"/>
              <a:t>はより一層の</a:t>
            </a:r>
            <a:endParaRPr lang="en-US" altLang="ja-JP" dirty="0"/>
          </a:p>
          <a:p>
            <a:pPr marL="0" indent="0">
              <a:buNone/>
            </a:pPr>
            <a:r>
              <a:rPr lang="ja-JP" altLang="en-US" dirty="0"/>
              <a:t>　　　有益な脳構造の変化</a:t>
            </a:r>
            <a:endParaRPr lang="en-US" altLang="ja-JP" dirty="0"/>
          </a:p>
          <a:p>
            <a:r>
              <a:rPr lang="ja-JP" altLang="en-US" dirty="0"/>
              <a:t>本研究の限界</a:t>
            </a:r>
            <a:endParaRPr lang="en-US" altLang="ja-JP" dirty="0"/>
          </a:p>
          <a:p>
            <a:pPr marL="0" indent="0">
              <a:buNone/>
            </a:pPr>
            <a:r>
              <a:rPr lang="ja-JP" altLang="en-US" dirty="0"/>
              <a:t>　参加人数が少ない　</a:t>
            </a:r>
            <a:endParaRPr lang="en-US" altLang="ja-JP" dirty="0"/>
          </a:p>
          <a:p>
            <a:pPr marL="0" indent="0">
              <a:buNone/>
            </a:pPr>
            <a:r>
              <a:rPr lang="ja-JP" altLang="en-US" dirty="0"/>
              <a:t>　コントロールグループがない</a:t>
            </a:r>
            <a:endParaRPr lang="en-US" altLang="ja-JP" dirty="0"/>
          </a:p>
        </p:txBody>
      </p:sp>
    </p:spTree>
    <p:extLst>
      <p:ext uri="{BB962C8B-B14F-4D97-AF65-F5344CB8AC3E}">
        <p14:creationId xmlns:p14="http://schemas.microsoft.com/office/powerpoint/2010/main" val="268445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56DBC1-F332-08AA-8C43-C639521227CB}"/>
              </a:ext>
            </a:extLst>
          </p:cNvPr>
          <p:cNvSpPr>
            <a:spLocks noGrp="1"/>
          </p:cNvSpPr>
          <p:nvPr>
            <p:ph type="title"/>
          </p:nvPr>
        </p:nvSpPr>
        <p:spPr/>
        <p:txBody>
          <a:bodyPr/>
          <a:lstStyle/>
          <a:p>
            <a:r>
              <a:rPr kumimoji="1" lang="ja-JP" altLang="en-US" dirty="0"/>
              <a:t>はじめに</a:t>
            </a:r>
          </a:p>
        </p:txBody>
      </p:sp>
      <p:sp>
        <p:nvSpPr>
          <p:cNvPr id="3" name="コンテンツ プレースホルダー 2">
            <a:extLst>
              <a:ext uri="{FF2B5EF4-FFF2-40B4-BE49-F238E27FC236}">
                <a16:creationId xmlns:a16="http://schemas.microsoft.com/office/drawing/2014/main" id="{0B523EE6-E2BF-C78F-B72B-B684DA9B85F0}"/>
              </a:ext>
            </a:extLst>
          </p:cNvPr>
          <p:cNvSpPr>
            <a:spLocks noGrp="1"/>
          </p:cNvSpPr>
          <p:nvPr>
            <p:ph idx="1"/>
          </p:nvPr>
        </p:nvSpPr>
        <p:spPr/>
        <p:txBody>
          <a:bodyPr/>
          <a:lstStyle/>
          <a:p>
            <a:pPr marL="0" indent="0">
              <a:lnSpc>
                <a:spcPct val="100000"/>
              </a:lnSpc>
              <a:buNone/>
            </a:pPr>
            <a:r>
              <a:rPr kumimoji="1" lang="ja-JP" altLang="en-US" dirty="0"/>
              <a:t>軽度認知機能低下もしくは初期段階のアルツハイマー病患者が馴染み深い音楽を</a:t>
            </a:r>
            <a:r>
              <a:rPr kumimoji="1" lang="en-US" altLang="ja-JP" dirty="0"/>
              <a:t>1</a:t>
            </a:r>
            <a:r>
              <a:rPr kumimoji="1" lang="ja-JP" altLang="en-US" dirty="0"/>
              <a:t>日</a:t>
            </a:r>
            <a:r>
              <a:rPr kumimoji="1" lang="en-US" altLang="ja-JP" dirty="0"/>
              <a:t>1</a:t>
            </a:r>
            <a:r>
              <a:rPr kumimoji="1" lang="ja-JP" altLang="en-US" dirty="0"/>
              <a:t>時間、</a:t>
            </a:r>
            <a:r>
              <a:rPr kumimoji="1" lang="en-US" altLang="ja-JP" dirty="0"/>
              <a:t>3</a:t>
            </a:r>
            <a:r>
              <a:rPr kumimoji="1" lang="ja-JP" altLang="en-US" dirty="0"/>
              <a:t>週間聴くことにより、脳構造および脳機能の変化、それに伴う全般的な記憶能力の向上があるかどうか調査する目的で実施した。</a:t>
            </a:r>
          </a:p>
        </p:txBody>
      </p:sp>
    </p:spTree>
    <p:extLst>
      <p:ext uri="{BB962C8B-B14F-4D97-AF65-F5344CB8AC3E}">
        <p14:creationId xmlns:p14="http://schemas.microsoft.com/office/powerpoint/2010/main" val="1023856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692786-5CDB-27A8-7521-72534A8B8094}"/>
              </a:ext>
            </a:extLst>
          </p:cNvPr>
          <p:cNvSpPr>
            <a:spLocks noGrp="1"/>
          </p:cNvSpPr>
          <p:nvPr>
            <p:ph type="title"/>
          </p:nvPr>
        </p:nvSpPr>
        <p:spPr/>
        <p:txBody>
          <a:bodyPr/>
          <a:lstStyle/>
          <a:p>
            <a:r>
              <a:rPr kumimoji="1" lang="ja-JP" altLang="en-US" dirty="0"/>
              <a:t>方法</a:t>
            </a:r>
          </a:p>
        </p:txBody>
      </p:sp>
      <p:sp>
        <p:nvSpPr>
          <p:cNvPr id="3" name="コンテンツ プレースホルダー 2">
            <a:extLst>
              <a:ext uri="{FF2B5EF4-FFF2-40B4-BE49-F238E27FC236}">
                <a16:creationId xmlns:a16="http://schemas.microsoft.com/office/drawing/2014/main" id="{B34BCD7E-1E57-09B1-F4CD-92D663DE0789}"/>
              </a:ext>
            </a:extLst>
          </p:cNvPr>
          <p:cNvSpPr>
            <a:spLocks noGrp="1"/>
          </p:cNvSpPr>
          <p:nvPr>
            <p:ph idx="1"/>
          </p:nvPr>
        </p:nvSpPr>
        <p:spPr/>
        <p:txBody>
          <a:bodyPr/>
          <a:lstStyle/>
          <a:p>
            <a:pPr marL="0" indent="0">
              <a:buNone/>
            </a:pPr>
            <a:r>
              <a:rPr kumimoji="1" lang="ja-JP" altLang="en-US" b="1" dirty="0"/>
              <a:t>参加者</a:t>
            </a:r>
            <a:endParaRPr kumimoji="1" lang="en-US" altLang="ja-JP" b="1" dirty="0"/>
          </a:p>
          <a:p>
            <a:r>
              <a:rPr kumimoji="1" lang="ja-JP" altLang="en-US" dirty="0"/>
              <a:t>軽度認知機能低下もしくは初期段階のアルツハイマー患者</a:t>
            </a:r>
            <a:endParaRPr kumimoji="1" lang="en-US" altLang="ja-JP" dirty="0"/>
          </a:p>
          <a:p>
            <a:r>
              <a:rPr lang="en-US" altLang="ja-JP" dirty="0"/>
              <a:t>Mini-Mental Status exam(MMSE)19</a:t>
            </a:r>
            <a:r>
              <a:rPr lang="ja-JP" altLang="en-US" dirty="0"/>
              <a:t>点以上</a:t>
            </a:r>
            <a:endParaRPr lang="en-US" altLang="ja-JP" dirty="0"/>
          </a:p>
          <a:p>
            <a:r>
              <a:rPr kumimoji="1" lang="ja-JP" altLang="en-US" dirty="0"/>
              <a:t>介護者がいる</a:t>
            </a:r>
            <a:endParaRPr kumimoji="1"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47077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679BF6E-D779-6848-C5D4-0926A9303197}"/>
              </a:ext>
            </a:extLst>
          </p:cNvPr>
          <p:cNvSpPr>
            <a:spLocks noGrp="1"/>
          </p:cNvSpPr>
          <p:nvPr>
            <p:ph idx="1"/>
          </p:nvPr>
        </p:nvSpPr>
        <p:spPr>
          <a:xfrm>
            <a:off x="838200" y="472281"/>
            <a:ext cx="10515600" cy="5811838"/>
          </a:xfrm>
        </p:spPr>
        <p:txBody>
          <a:bodyPr>
            <a:normAutofit fontScale="85000" lnSpcReduction="20000"/>
          </a:bodyPr>
          <a:lstStyle/>
          <a:p>
            <a:pPr marL="0" indent="0">
              <a:buNone/>
            </a:pPr>
            <a:r>
              <a:rPr kumimoji="1" lang="ja-JP" altLang="en-US" sz="3800" dirty="0">
                <a:latin typeface="+mj-lt"/>
              </a:rPr>
              <a:t>方法</a:t>
            </a:r>
            <a:endParaRPr kumimoji="1" lang="en-US" altLang="ja-JP" sz="3800" dirty="0">
              <a:latin typeface="+mj-lt"/>
            </a:endParaRPr>
          </a:p>
          <a:p>
            <a:pPr marL="0" indent="0">
              <a:buNone/>
            </a:pPr>
            <a:endParaRPr kumimoji="1" lang="en-US" altLang="ja-JP" sz="800" dirty="0"/>
          </a:p>
          <a:p>
            <a:pPr marL="0" indent="0">
              <a:buNone/>
            </a:pPr>
            <a:r>
              <a:rPr lang="ja-JP" altLang="en-US" b="1" dirty="0"/>
              <a:t>研究デザイン</a:t>
            </a:r>
            <a:endParaRPr lang="en-US" altLang="ja-JP" b="1" dirty="0"/>
          </a:p>
          <a:p>
            <a:r>
              <a:rPr lang="ja-JP" altLang="en-US" dirty="0"/>
              <a:t>電話による事前調査 </a:t>
            </a:r>
            <a:r>
              <a:rPr lang="en-US" altLang="ja-JP" dirty="0"/>
              <a:t>– </a:t>
            </a:r>
            <a:r>
              <a:rPr lang="ja-JP" altLang="en-US" dirty="0"/>
              <a:t>好みの音楽を聴取しリストを作成</a:t>
            </a:r>
            <a:endParaRPr lang="en-US" altLang="ja-JP" dirty="0"/>
          </a:p>
          <a:p>
            <a:pPr marL="0" indent="0">
              <a:buNone/>
            </a:pPr>
            <a:endParaRPr lang="en-US" altLang="ja-JP" dirty="0"/>
          </a:p>
          <a:p>
            <a:r>
              <a:rPr lang="ja-JP" altLang="en-US" dirty="0"/>
              <a:t>面接 </a:t>
            </a:r>
            <a:r>
              <a:rPr lang="en-US" altLang="ja-JP" dirty="0"/>
              <a:t>– </a:t>
            </a:r>
            <a:r>
              <a:rPr lang="ja-JP" altLang="en-US" dirty="0"/>
              <a:t>音楽リストの確認</a:t>
            </a:r>
            <a:endParaRPr lang="en-US" altLang="ja-JP" dirty="0"/>
          </a:p>
          <a:p>
            <a:pPr marL="0" indent="0">
              <a:buNone/>
            </a:pPr>
            <a:r>
              <a:rPr lang="ja-JP" altLang="en-US" dirty="0"/>
              <a:t>　　　ｰ 知らない曲を聴いて、</a:t>
            </a:r>
            <a:r>
              <a:rPr lang="en-US" altLang="ja-JP" dirty="0"/>
              <a:t>｢</a:t>
            </a:r>
            <a:r>
              <a:rPr lang="ja-JP" altLang="en-US" dirty="0"/>
              <a:t>最近聴いた曲</a:t>
            </a:r>
            <a:r>
              <a:rPr lang="en-US" altLang="ja-JP" dirty="0"/>
              <a:t>｣</a:t>
            </a:r>
            <a:r>
              <a:rPr lang="ja-JP" altLang="en-US" dirty="0"/>
              <a:t>にする</a:t>
            </a:r>
            <a:endParaRPr lang="en-US" altLang="ja-JP" dirty="0"/>
          </a:p>
          <a:p>
            <a:pPr marL="0" indent="0">
              <a:buNone/>
            </a:pPr>
            <a:endParaRPr lang="en-US" altLang="ja-JP" dirty="0"/>
          </a:p>
          <a:p>
            <a:r>
              <a:rPr lang="ja-JP" altLang="en-US" dirty="0"/>
              <a:t>音楽介入</a:t>
            </a:r>
            <a:r>
              <a:rPr lang="en-US" altLang="ja-JP" dirty="0"/>
              <a:t> </a:t>
            </a:r>
            <a:r>
              <a:rPr lang="ja-JP" altLang="en-US" dirty="0"/>
              <a:t>ｰ </a:t>
            </a:r>
            <a:r>
              <a:rPr lang="en-US" altLang="ja-JP" dirty="0"/>
              <a:t>1</a:t>
            </a:r>
            <a:r>
              <a:rPr lang="ja-JP" altLang="en-US" dirty="0"/>
              <a:t>日</a:t>
            </a:r>
            <a:r>
              <a:rPr lang="en-US" altLang="ja-JP" dirty="0"/>
              <a:t>1</a:t>
            </a:r>
            <a:r>
              <a:rPr lang="ja-JP" altLang="en-US" dirty="0"/>
              <a:t>時間</a:t>
            </a:r>
            <a:r>
              <a:rPr lang="en-US" altLang="ja-JP" dirty="0"/>
              <a:t>(</a:t>
            </a:r>
            <a:r>
              <a:rPr lang="ja-JP" altLang="en-US" dirty="0"/>
              <a:t>同じ時間帯</a:t>
            </a:r>
            <a:r>
              <a:rPr lang="en-US" altLang="ja-JP" dirty="0"/>
              <a:t>)</a:t>
            </a:r>
            <a:r>
              <a:rPr lang="ja-JP" altLang="en-US" dirty="0"/>
              <a:t>、</a:t>
            </a:r>
            <a:r>
              <a:rPr lang="en-US" altLang="ja-JP" dirty="0"/>
              <a:t>3</a:t>
            </a:r>
            <a:r>
              <a:rPr lang="ja-JP" altLang="en-US" dirty="0"/>
              <a:t>週間、音楽を聴く</a:t>
            </a:r>
            <a:endParaRPr lang="en-US" altLang="ja-JP" dirty="0"/>
          </a:p>
          <a:p>
            <a:pPr marL="0" indent="0">
              <a:buNone/>
            </a:pPr>
            <a:r>
              <a:rPr lang="ja-JP" altLang="en-US" dirty="0"/>
              <a:t>　　　　　音楽を聴いている時は集中し、他の作業はしない。　</a:t>
            </a:r>
            <a:endParaRPr lang="en-US" altLang="ja-JP" dirty="0"/>
          </a:p>
          <a:p>
            <a:pPr marL="0" indent="0">
              <a:buNone/>
            </a:pPr>
            <a:r>
              <a:rPr lang="ja-JP" altLang="en-US" dirty="0"/>
              <a:t>　　　　　介護者は音楽鑑賞を促し、</a:t>
            </a:r>
            <a:r>
              <a:rPr lang="en-US" altLang="ja-JP" dirty="0"/>
              <a:t>｢</a:t>
            </a:r>
            <a:r>
              <a:rPr lang="ja-JP" altLang="en-US" dirty="0"/>
              <a:t>何を思い出す？</a:t>
            </a:r>
            <a:r>
              <a:rPr lang="en-US" altLang="ja-JP" dirty="0"/>
              <a:t>｣</a:t>
            </a:r>
            <a:r>
              <a:rPr lang="ja-JP" altLang="en-US" dirty="0"/>
              <a:t>など質問。</a:t>
            </a:r>
            <a:endParaRPr lang="en-US" altLang="ja-JP" dirty="0"/>
          </a:p>
          <a:p>
            <a:pPr marL="0" indent="0">
              <a:buNone/>
            </a:pPr>
            <a:endParaRPr lang="en-US" altLang="ja-JP" dirty="0"/>
          </a:p>
          <a:p>
            <a:r>
              <a:rPr lang="ja-JP" altLang="en-US" dirty="0"/>
              <a:t>評価 ｰモントリオール認知評価</a:t>
            </a:r>
            <a:r>
              <a:rPr lang="en-US" altLang="ja-JP" dirty="0"/>
              <a:t>(MoCA)</a:t>
            </a:r>
          </a:p>
          <a:p>
            <a:pPr marL="0" indent="0">
              <a:buNone/>
            </a:pPr>
            <a:r>
              <a:rPr lang="ja-JP" altLang="en-US" dirty="0"/>
              <a:t>　　   ｰ </a:t>
            </a:r>
            <a:r>
              <a:rPr kumimoji="1" lang="ja-JP" altLang="en-US" dirty="0"/>
              <a:t>機能的磁気共鳴画像法</a:t>
            </a:r>
            <a:r>
              <a:rPr kumimoji="1" lang="en-US" altLang="ja-JP" dirty="0"/>
              <a:t>(</a:t>
            </a:r>
            <a:r>
              <a:rPr lang="en-US" altLang="ja-JP" dirty="0"/>
              <a:t>fMRI)</a:t>
            </a:r>
          </a:p>
          <a:p>
            <a:pPr marL="0" indent="0">
              <a:buNone/>
            </a:pPr>
            <a:r>
              <a:rPr lang="ja-JP" altLang="en-US" dirty="0"/>
              <a:t>　　   ｰ 磁気共鳴画像法</a:t>
            </a:r>
            <a:r>
              <a:rPr lang="en-US" altLang="ja-JP" dirty="0"/>
              <a:t>(MRI)</a:t>
            </a:r>
          </a:p>
          <a:p>
            <a:pPr marL="0" indent="0">
              <a:buNone/>
            </a:pPr>
            <a:endParaRPr lang="en-US" altLang="ja-JP" dirty="0"/>
          </a:p>
        </p:txBody>
      </p:sp>
    </p:spTree>
    <p:extLst>
      <p:ext uri="{BB962C8B-B14F-4D97-AF65-F5344CB8AC3E}">
        <p14:creationId xmlns:p14="http://schemas.microsoft.com/office/powerpoint/2010/main" val="198521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679BF6E-D779-6848-C5D4-0926A9303197}"/>
              </a:ext>
            </a:extLst>
          </p:cNvPr>
          <p:cNvSpPr>
            <a:spLocks noGrp="1"/>
          </p:cNvSpPr>
          <p:nvPr>
            <p:ph idx="1"/>
          </p:nvPr>
        </p:nvSpPr>
        <p:spPr>
          <a:xfrm>
            <a:off x="838200" y="472281"/>
            <a:ext cx="10515600" cy="5811838"/>
          </a:xfrm>
        </p:spPr>
        <p:txBody>
          <a:bodyPr>
            <a:normAutofit/>
          </a:bodyPr>
          <a:lstStyle/>
          <a:p>
            <a:pPr marL="0" indent="0">
              <a:buNone/>
            </a:pPr>
            <a:r>
              <a:rPr kumimoji="1" lang="ja-JP" altLang="en-US" sz="3200" dirty="0">
                <a:latin typeface="+mj-lt"/>
              </a:rPr>
              <a:t>方法</a:t>
            </a:r>
            <a:endParaRPr kumimoji="1" lang="en-US" altLang="ja-JP" sz="3200" dirty="0">
              <a:latin typeface="+mj-lt"/>
            </a:endParaRPr>
          </a:p>
          <a:p>
            <a:pPr marL="0" indent="0">
              <a:buNone/>
            </a:pPr>
            <a:endParaRPr kumimoji="1" lang="en-US" altLang="ja-JP" sz="800" dirty="0"/>
          </a:p>
          <a:p>
            <a:r>
              <a:rPr lang="ja-JP" altLang="en-US" dirty="0"/>
              <a:t>評価 ｰ </a:t>
            </a:r>
            <a:r>
              <a:rPr lang="en-US" altLang="ja-JP" dirty="0"/>
              <a:t>fMRI</a:t>
            </a:r>
          </a:p>
          <a:p>
            <a:pPr marL="0" indent="0">
              <a:buNone/>
            </a:pPr>
            <a:r>
              <a:rPr lang="ja-JP" altLang="en-US" dirty="0"/>
              <a:t>　　ｰ</a:t>
            </a:r>
            <a:r>
              <a:rPr lang="en-US" altLang="ja-JP" dirty="0"/>
              <a:t> </a:t>
            </a:r>
            <a:r>
              <a:rPr lang="ja-JP" altLang="en-US" dirty="0"/>
              <a:t>馴染み深い</a:t>
            </a:r>
            <a:r>
              <a:rPr lang="en-US" altLang="ja-JP" dirty="0"/>
              <a:t>(long-known)12</a:t>
            </a:r>
            <a:r>
              <a:rPr lang="ja-JP" altLang="en-US" dirty="0"/>
              <a:t>曲</a:t>
            </a:r>
            <a:endParaRPr lang="en-US" altLang="ja-JP" dirty="0"/>
          </a:p>
          <a:p>
            <a:pPr marL="0" indent="0">
              <a:buNone/>
            </a:pPr>
            <a:r>
              <a:rPr lang="ja-JP" altLang="en-US" dirty="0"/>
              <a:t>　　ｰ </a:t>
            </a:r>
            <a:r>
              <a:rPr lang="en-US" altLang="ja-JP" dirty="0"/>
              <a:t>1</a:t>
            </a:r>
            <a:r>
              <a:rPr lang="ja-JP" altLang="en-US" dirty="0"/>
              <a:t>時間前に聴いた</a:t>
            </a:r>
            <a:r>
              <a:rPr lang="en-US" altLang="ja-JP" dirty="0"/>
              <a:t>(recently-heard)12</a:t>
            </a:r>
            <a:r>
              <a:rPr lang="ja-JP" altLang="en-US" dirty="0"/>
              <a:t>曲</a:t>
            </a:r>
            <a:endParaRPr lang="en-US" altLang="ja-JP" dirty="0"/>
          </a:p>
          <a:p>
            <a:pPr marL="0" indent="0">
              <a:buNone/>
            </a:pPr>
            <a:endParaRPr lang="en-US" altLang="ja-JP" dirty="0"/>
          </a:p>
          <a:p>
            <a:pPr marL="0" indent="0">
              <a:buNone/>
            </a:pPr>
            <a:endParaRPr lang="en-US" altLang="ja-JP" dirty="0"/>
          </a:p>
          <a:p>
            <a:pPr marL="0" indent="0">
              <a:buNone/>
            </a:pPr>
            <a:endParaRPr lang="en-US" altLang="ja-JP" sz="800" dirty="0"/>
          </a:p>
          <a:p>
            <a:pPr marL="0" indent="0">
              <a:buNone/>
            </a:pPr>
            <a:r>
              <a:rPr lang="ja-JP" altLang="en-US" dirty="0"/>
              <a:t>　　ｰ音楽を聴いている時は、前に聴いたことがあるかなど</a:t>
            </a:r>
            <a:endParaRPr lang="en-US" altLang="ja-JP" dirty="0"/>
          </a:p>
          <a:p>
            <a:pPr marL="0" indent="0">
              <a:buNone/>
            </a:pPr>
            <a:r>
              <a:rPr lang="ja-JP" altLang="en-US" dirty="0"/>
              <a:t>　　  回想するように指示</a:t>
            </a:r>
            <a:endParaRPr lang="en-US" altLang="ja-JP" dirty="0"/>
          </a:p>
        </p:txBody>
      </p:sp>
      <p:sp>
        <p:nvSpPr>
          <p:cNvPr id="2" name="テキスト ボックス 1">
            <a:extLst>
              <a:ext uri="{FF2B5EF4-FFF2-40B4-BE49-F238E27FC236}">
                <a16:creationId xmlns:a16="http://schemas.microsoft.com/office/drawing/2014/main" id="{2CE01D9A-4C24-9DF6-B155-A52915816C1C}"/>
              </a:ext>
            </a:extLst>
          </p:cNvPr>
          <p:cNvSpPr txBox="1"/>
          <p:nvPr/>
        </p:nvSpPr>
        <p:spPr>
          <a:xfrm rot="10800000" flipV="1">
            <a:off x="543560" y="3105834"/>
            <a:ext cx="1818641" cy="646331"/>
          </a:xfrm>
          <a:prstGeom prst="rect">
            <a:avLst/>
          </a:prstGeom>
          <a:noFill/>
          <a:ln>
            <a:solidFill>
              <a:schemeClr val="tx1"/>
            </a:solidFill>
          </a:ln>
        </p:spPr>
        <p:txBody>
          <a:bodyPr wrap="square" rtlCol="0">
            <a:spAutoFit/>
          </a:bodyPr>
          <a:lstStyle/>
          <a:p>
            <a:r>
              <a:rPr lang="en-US" altLang="ja-JP" dirty="0"/>
              <a:t>Recently-heard</a:t>
            </a:r>
          </a:p>
          <a:p>
            <a:r>
              <a:rPr lang="ja-JP" altLang="en-US" dirty="0"/>
              <a:t>　　</a:t>
            </a:r>
            <a:r>
              <a:rPr lang="en-US" altLang="ja-JP" dirty="0"/>
              <a:t>20</a:t>
            </a:r>
            <a:r>
              <a:rPr lang="ja-JP" altLang="en-US" dirty="0"/>
              <a:t>秒</a:t>
            </a:r>
            <a:endParaRPr lang="en-US" altLang="ja-JP" dirty="0"/>
          </a:p>
        </p:txBody>
      </p:sp>
      <p:sp>
        <p:nvSpPr>
          <p:cNvPr id="4" name="テキスト ボックス 3">
            <a:extLst>
              <a:ext uri="{FF2B5EF4-FFF2-40B4-BE49-F238E27FC236}">
                <a16:creationId xmlns:a16="http://schemas.microsoft.com/office/drawing/2014/main" id="{FA01634A-93C4-1796-50F7-D127A27AB284}"/>
              </a:ext>
            </a:extLst>
          </p:cNvPr>
          <p:cNvSpPr txBox="1"/>
          <p:nvPr/>
        </p:nvSpPr>
        <p:spPr>
          <a:xfrm rot="10800000" flipV="1">
            <a:off x="4704078" y="3105834"/>
            <a:ext cx="1503681" cy="646331"/>
          </a:xfrm>
          <a:prstGeom prst="rect">
            <a:avLst/>
          </a:prstGeom>
          <a:noFill/>
          <a:ln>
            <a:solidFill>
              <a:schemeClr val="tx1"/>
            </a:solidFill>
          </a:ln>
        </p:spPr>
        <p:txBody>
          <a:bodyPr wrap="square" rtlCol="0">
            <a:spAutoFit/>
          </a:bodyPr>
          <a:lstStyle/>
          <a:p>
            <a:r>
              <a:rPr lang="en-US" altLang="ja-JP" dirty="0"/>
              <a:t>long-known</a:t>
            </a:r>
          </a:p>
          <a:p>
            <a:r>
              <a:rPr lang="ja-JP" altLang="en-US" dirty="0"/>
              <a:t>　　</a:t>
            </a:r>
            <a:r>
              <a:rPr lang="en-US" altLang="ja-JP" dirty="0"/>
              <a:t>20</a:t>
            </a:r>
            <a:r>
              <a:rPr lang="ja-JP" altLang="en-US" dirty="0"/>
              <a:t>秒</a:t>
            </a:r>
            <a:endParaRPr lang="en-US" altLang="ja-JP" dirty="0"/>
          </a:p>
        </p:txBody>
      </p:sp>
      <p:sp>
        <p:nvSpPr>
          <p:cNvPr id="5" name="テキスト ボックス 4">
            <a:extLst>
              <a:ext uri="{FF2B5EF4-FFF2-40B4-BE49-F238E27FC236}">
                <a16:creationId xmlns:a16="http://schemas.microsoft.com/office/drawing/2014/main" id="{1575D1D2-338F-9450-9ED3-552EB854A79B}"/>
              </a:ext>
            </a:extLst>
          </p:cNvPr>
          <p:cNvSpPr txBox="1"/>
          <p:nvPr/>
        </p:nvSpPr>
        <p:spPr>
          <a:xfrm rot="10800000" flipV="1">
            <a:off x="8569956" y="3105834"/>
            <a:ext cx="1818641" cy="646331"/>
          </a:xfrm>
          <a:prstGeom prst="rect">
            <a:avLst/>
          </a:prstGeom>
          <a:noFill/>
          <a:ln>
            <a:solidFill>
              <a:schemeClr val="tx1"/>
            </a:solidFill>
          </a:ln>
        </p:spPr>
        <p:txBody>
          <a:bodyPr wrap="square" rtlCol="0">
            <a:spAutoFit/>
          </a:bodyPr>
          <a:lstStyle/>
          <a:p>
            <a:r>
              <a:rPr lang="en-US" altLang="ja-JP" dirty="0"/>
              <a:t>Recently-heard</a:t>
            </a:r>
          </a:p>
          <a:p>
            <a:r>
              <a:rPr lang="ja-JP" altLang="en-US" dirty="0"/>
              <a:t>　　</a:t>
            </a:r>
            <a:r>
              <a:rPr lang="en-US" altLang="ja-JP" dirty="0"/>
              <a:t>20</a:t>
            </a:r>
            <a:r>
              <a:rPr lang="ja-JP" altLang="en-US" dirty="0"/>
              <a:t>秒</a:t>
            </a:r>
            <a:endParaRPr lang="en-US" altLang="ja-JP" dirty="0"/>
          </a:p>
        </p:txBody>
      </p:sp>
      <p:sp>
        <p:nvSpPr>
          <p:cNvPr id="6" name="テキスト ボックス 5">
            <a:extLst>
              <a:ext uri="{FF2B5EF4-FFF2-40B4-BE49-F238E27FC236}">
                <a16:creationId xmlns:a16="http://schemas.microsoft.com/office/drawing/2014/main" id="{BA34ADD3-5E9D-82F3-A2A0-2A2222742160}"/>
              </a:ext>
            </a:extLst>
          </p:cNvPr>
          <p:cNvSpPr txBox="1"/>
          <p:nvPr/>
        </p:nvSpPr>
        <p:spPr>
          <a:xfrm rot="10800000" flipV="1">
            <a:off x="2628899" y="3105833"/>
            <a:ext cx="1818641" cy="646331"/>
          </a:xfrm>
          <a:prstGeom prst="rect">
            <a:avLst/>
          </a:prstGeom>
          <a:noFill/>
          <a:ln>
            <a:solidFill>
              <a:schemeClr val="tx1"/>
            </a:solidFill>
          </a:ln>
        </p:spPr>
        <p:txBody>
          <a:bodyPr wrap="square" rtlCol="0">
            <a:spAutoFit/>
          </a:bodyPr>
          <a:lstStyle/>
          <a:p>
            <a:r>
              <a:rPr lang="ja-JP" altLang="en-US" dirty="0"/>
              <a:t>ホワイトノイズ</a:t>
            </a:r>
            <a:endParaRPr lang="en-US" altLang="ja-JP" dirty="0"/>
          </a:p>
          <a:p>
            <a:r>
              <a:rPr lang="ja-JP" altLang="en-US" dirty="0"/>
              <a:t>　　  </a:t>
            </a:r>
            <a:r>
              <a:rPr lang="en-US" altLang="ja-JP" dirty="0"/>
              <a:t>16</a:t>
            </a:r>
            <a:r>
              <a:rPr lang="ja-JP" altLang="en-US" dirty="0"/>
              <a:t>秒</a:t>
            </a:r>
            <a:endParaRPr lang="en-US" altLang="ja-JP" dirty="0"/>
          </a:p>
        </p:txBody>
      </p:sp>
      <p:sp>
        <p:nvSpPr>
          <p:cNvPr id="7" name="テキスト ボックス 6">
            <a:extLst>
              <a:ext uri="{FF2B5EF4-FFF2-40B4-BE49-F238E27FC236}">
                <a16:creationId xmlns:a16="http://schemas.microsoft.com/office/drawing/2014/main" id="{0F0D1AEF-0FD1-87D3-C281-9D7112D52E1F}"/>
              </a:ext>
            </a:extLst>
          </p:cNvPr>
          <p:cNvSpPr txBox="1"/>
          <p:nvPr/>
        </p:nvSpPr>
        <p:spPr>
          <a:xfrm rot="10800000" flipV="1">
            <a:off x="6484617" y="3105834"/>
            <a:ext cx="1818641" cy="646331"/>
          </a:xfrm>
          <a:prstGeom prst="rect">
            <a:avLst/>
          </a:prstGeom>
          <a:noFill/>
          <a:ln>
            <a:solidFill>
              <a:schemeClr val="tx1"/>
            </a:solidFill>
          </a:ln>
        </p:spPr>
        <p:txBody>
          <a:bodyPr wrap="square" rtlCol="0">
            <a:spAutoFit/>
          </a:bodyPr>
          <a:lstStyle/>
          <a:p>
            <a:r>
              <a:rPr lang="ja-JP" altLang="en-US" dirty="0"/>
              <a:t>ホワイトノイズ</a:t>
            </a:r>
            <a:endParaRPr lang="en-US" altLang="ja-JP" dirty="0"/>
          </a:p>
          <a:p>
            <a:r>
              <a:rPr lang="ja-JP" altLang="en-US" dirty="0"/>
              <a:t>　　  </a:t>
            </a:r>
            <a:r>
              <a:rPr lang="en-US" altLang="ja-JP" dirty="0"/>
              <a:t>16</a:t>
            </a:r>
            <a:r>
              <a:rPr lang="ja-JP" altLang="en-US" dirty="0"/>
              <a:t>秒</a:t>
            </a:r>
            <a:endParaRPr lang="en-US" altLang="ja-JP" dirty="0"/>
          </a:p>
        </p:txBody>
      </p:sp>
      <p:sp>
        <p:nvSpPr>
          <p:cNvPr id="8" name="テキスト ボックス 7">
            <a:extLst>
              <a:ext uri="{FF2B5EF4-FFF2-40B4-BE49-F238E27FC236}">
                <a16:creationId xmlns:a16="http://schemas.microsoft.com/office/drawing/2014/main" id="{347EAE0A-82F8-2B87-3989-DDE3AF927AEB}"/>
              </a:ext>
            </a:extLst>
          </p:cNvPr>
          <p:cNvSpPr txBox="1"/>
          <p:nvPr/>
        </p:nvSpPr>
        <p:spPr>
          <a:xfrm>
            <a:off x="10334424" y="3244333"/>
            <a:ext cx="1569660" cy="369332"/>
          </a:xfrm>
          <a:prstGeom prst="rect">
            <a:avLst/>
          </a:prstGeom>
          <a:noFill/>
        </p:spPr>
        <p:txBody>
          <a:bodyPr wrap="none" rtlCol="0">
            <a:spAutoFit/>
          </a:bodyPr>
          <a:lstStyle/>
          <a:p>
            <a:r>
              <a:rPr kumimoji="1" lang="ja-JP" altLang="en-US" dirty="0"/>
              <a:t>・・・・・・</a:t>
            </a:r>
          </a:p>
        </p:txBody>
      </p:sp>
      <p:sp>
        <p:nvSpPr>
          <p:cNvPr id="9" name="矢印: 右 8">
            <a:extLst>
              <a:ext uri="{FF2B5EF4-FFF2-40B4-BE49-F238E27FC236}">
                <a16:creationId xmlns:a16="http://schemas.microsoft.com/office/drawing/2014/main" id="{498CE304-A05A-7BB0-9F1B-7CB59808F62C}"/>
              </a:ext>
            </a:extLst>
          </p:cNvPr>
          <p:cNvSpPr/>
          <p:nvPr/>
        </p:nvSpPr>
        <p:spPr>
          <a:xfrm>
            <a:off x="2372361" y="3186683"/>
            <a:ext cx="2946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3F227F52-677A-A940-5A95-88E2E825FFBD}"/>
              </a:ext>
            </a:extLst>
          </p:cNvPr>
          <p:cNvSpPr/>
          <p:nvPr/>
        </p:nvSpPr>
        <p:spPr>
          <a:xfrm>
            <a:off x="8303258" y="3186683"/>
            <a:ext cx="2946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A90A3C8F-5A94-C10C-7B53-E577A5D59CC8}"/>
              </a:ext>
            </a:extLst>
          </p:cNvPr>
          <p:cNvSpPr/>
          <p:nvPr/>
        </p:nvSpPr>
        <p:spPr>
          <a:xfrm>
            <a:off x="6214108" y="3186683"/>
            <a:ext cx="2946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F45856B7-3A2D-3FFD-6B07-FE28EAAFFCEA}"/>
              </a:ext>
            </a:extLst>
          </p:cNvPr>
          <p:cNvSpPr/>
          <p:nvPr/>
        </p:nvSpPr>
        <p:spPr>
          <a:xfrm>
            <a:off x="4444999" y="3186683"/>
            <a:ext cx="29464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46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9A39BD-0682-7283-D028-5912A27E6556}"/>
              </a:ext>
            </a:extLst>
          </p:cNvPr>
          <p:cNvSpPr>
            <a:spLocks noGrp="1"/>
          </p:cNvSpPr>
          <p:nvPr>
            <p:ph type="title"/>
          </p:nvPr>
        </p:nvSpPr>
        <p:spPr/>
        <p:txBody>
          <a:bodyPr/>
          <a:lstStyle/>
          <a:p>
            <a:r>
              <a:rPr kumimoji="1" lang="ja-JP" altLang="en-US" dirty="0"/>
              <a:t>結果</a:t>
            </a:r>
          </a:p>
        </p:txBody>
      </p:sp>
      <p:pic>
        <p:nvPicPr>
          <p:cNvPr id="7" name="コンテンツ プレースホルダー 6">
            <a:extLst>
              <a:ext uri="{FF2B5EF4-FFF2-40B4-BE49-F238E27FC236}">
                <a16:creationId xmlns:a16="http://schemas.microsoft.com/office/drawing/2014/main" id="{EC18A0EA-D303-DEDB-E9DA-9E9AAA170BB6}"/>
              </a:ext>
            </a:extLst>
          </p:cNvPr>
          <p:cNvPicPr>
            <a:picLocks noGrp="1" noChangeAspect="1"/>
          </p:cNvPicPr>
          <p:nvPr>
            <p:ph idx="1"/>
          </p:nvPr>
        </p:nvPicPr>
        <p:blipFill rotWithShape="1">
          <a:blip r:embed="rId2"/>
          <a:srcRect l="60507" t="47482" r="7972" b="19372"/>
          <a:stretch/>
        </p:blipFill>
        <p:spPr>
          <a:xfrm>
            <a:off x="1822066" y="1296961"/>
            <a:ext cx="8930640" cy="5332718"/>
          </a:xfrm>
        </p:spPr>
      </p:pic>
      <p:sp>
        <p:nvSpPr>
          <p:cNvPr id="3" name="テキスト ボックス 2">
            <a:extLst>
              <a:ext uri="{FF2B5EF4-FFF2-40B4-BE49-F238E27FC236}">
                <a16:creationId xmlns:a16="http://schemas.microsoft.com/office/drawing/2014/main" id="{762018D8-1A9C-4D55-F8CF-30D2B9659F9F}"/>
              </a:ext>
            </a:extLst>
          </p:cNvPr>
          <p:cNvSpPr txBox="1"/>
          <p:nvPr/>
        </p:nvSpPr>
        <p:spPr>
          <a:xfrm>
            <a:off x="8867554" y="1690688"/>
            <a:ext cx="902811" cy="369332"/>
          </a:xfrm>
          <a:prstGeom prst="rect">
            <a:avLst/>
          </a:prstGeom>
          <a:noFill/>
        </p:spPr>
        <p:txBody>
          <a:bodyPr wrap="none" rtlCol="0">
            <a:spAutoFit/>
          </a:bodyPr>
          <a:lstStyle/>
          <a:p>
            <a:r>
              <a:rPr kumimoji="1" lang="en-US" altLang="ja-JP" dirty="0"/>
              <a:t>17</a:t>
            </a:r>
            <a:r>
              <a:rPr kumimoji="1" lang="ja-JP" altLang="en-US" dirty="0"/>
              <a:t>名中</a:t>
            </a:r>
          </a:p>
        </p:txBody>
      </p:sp>
      <p:sp>
        <p:nvSpPr>
          <p:cNvPr id="4" name="テキスト ボックス 3">
            <a:extLst>
              <a:ext uri="{FF2B5EF4-FFF2-40B4-BE49-F238E27FC236}">
                <a16:creationId xmlns:a16="http://schemas.microsoft.com/office/drawing/2014/main" id="{15AF7057-B29E-0993-36DB-BAAB2A9C750C}"/>
              </a:ext>
            </a:extLst>
          </p:cNvPr>
          <p:cNvSpPr txBox="1"/>
          <p:nvPr/>
        </p:nvSpPr>
        <p:spPr>
          <a:xfrm>
            <a:off x="6287386" y="6308209"/>
            <a:ext cx="3724096" cy="369332"/>
          </a:xfrm>
          <a:prstGeom prst="rect">
            <a:avLst/>
          </a:prstGeom>
          <a:noFill/>
        </p:spPr>
        <p:txBody>
          <a:bodyPr wrap="none" rtlCol="0">
            <a:spAutoFit/>
          </a:bodyPr>
          <a:lstStyle/>
          <a:p>
            <a:r>
              <a:rPr lang="en-US" altLang="ja-JP" dirty="0"/>
              <a:t>Musician 6</a:t>
            </a:r>
            <a:r>
              <a:rPr lang="ja-JP" altLang="en-US" dirty="0"/>
              <a:t>名　</a:t>
            </a:r>
            <a:r>
              <a:rPr lang="en-US" altLang="ja-JP" dirty="0"/>
              <a:t>Non-musician 8</a:t>
            </a:r>
            <a:r>
              <a:rPr lang="ja-JP" altLang="en-US" dirty="0"/>
              <a:t>名</a:t>
            </a:r>
            <a:endParaRPr kumimoji="1" lang="ja-JP" altLang="en-US" dirty="0"/>
          </a:p>
        </p:txBody>
      </p:sp>
    </p:spTree>
    <p:extLst>
      <p:ext uri="{BB962C8B-B14F-4D97-AF65-F5344CB8AC3E}">
        <p14:creationId xmlns:p14="http://schemas.microsoft.com/office/powerpoint/2010/main" val="170678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A56348-EB18-06BB-ECE6-3CBF10E5CE68}"/>
              </a:ext>
            </a:extLst>
          </p:cNvPr>
          <p:cNvSpPr>
            <a:spLocks noGrp="1"/>
          </p:cNvSpPr>
          <p:nvPr>
            <p:ph type="title"/>
          </p:nvPr>
        </p:nvSpPr>
        <p:spPr>
          <a:xfrm>
            <a:off x="97087" y="11472"/>
            <a:ext cx="1082040" cy="978320"/>
          </a:xfrm>
        </p:spPr>
        <p:txBody>
          <a:bodyPr>
            <a:normAutofit/>
          </a:bodyPr>
          <a:lstStyle/>
          <a:p>
            <a:r>
              <a:rPr kumimoji="1" lang="ja-JP" altLang="en-US" sz="3200" dirty="0"/>
              <a:t>結果</a:t>
            </a:r>
          </a:p>
        </p:txBody>
      </p:sp>
      <p:pic>
        <p:nvPicPr>
          <p:cNvPr id="4" name="コンテンツ プレースホルダー 3">
            <a:extLst>
              <a:ext uri="{FF2B5EF4-FFF2-40B4-BE49-F238E27FC236}">
                <a16:creationId xmlns:a16="http://schemas.microsoft.com/office/drawing/2014/main" id="{D781D1B7-E2D4-8C18-D408-9D4B7A1595DD}"/>
              </a:ext>
            </a:extLst>
          </p:cNvPr>
          <p:cNvPicPr>
            <a:picLocks noGrp="1" noChangeAspect="1"/>
          </p:cNvPicPr>
          <p:nvPr>
            <p:ph idx="1"/>
          </p:nvPr>
        </p:nvPicPr>
        <p:blipFill rotWithShape="1">
          <a:blip r:embed="rId2"/>
          <a:srcRect l="2670" t="12133" r="4131"/>
          <a:stretch/>
        </p:blipFill>
        <p:spPr>
          <a:xfrm>
            <a:off x="1419790" y="1539358"/>
            <a:ext cx="10619810" cy="3454400"/>
          </a:xfrm>
          <a:prstGeom prst="rect">
            <a:avLst/>
          </a:prstGeom>
        </p:spPr>
      </p:pic>
      <p:sp>
        <p:nvSpPr>
          <p:cNvPr id="3" name="テキスト ボックス 2">
            <a:extLst>
              <a:ext uri="{FF2B5EF4-FFF2-40B4-BE49-F238E27FC236}">
                <a16:creationId xmlns:a16="http://schemas.microsoft.com/office/drawing/2014/main" id="{E0FDCC1E-6002-0438-9990-505DD96B4A4C}"/>
              </a:ext>
            </a:extLst>
          </p:cNvPr>
          <p:cNvSpPr txBox="1"/>
          <p:nvPr/>
        </p:nvSpPr>
        <p:spPr>
          <a:xfrm>
            <a:off x="0" y="2535037"/>
            <a:ext cx="1451038" cy="369332"/>
          </a:xfrm>
          <a:prstGeom prst="rect">
            <a:avLst/>
          </a:prstGeom>
          <a:noFill/>
        </p:spPr>
        <p:txBody>
          <a:bodyPr wrap="none" rtlCol="0">
            <a:spAutoFit/>
          </a:bodyPr>
          <a:lstStyle/>
          <a:p>
            <a:r>
              <a:rPr kumimoji="1" lang="ja-JP" altLang="en-US" dirty="0"/>
              <a:t>視空間</a:t>
            </a:r>
            <a:r>
              <a:rPr kumimoji="1" lang="en-US" altLang="ja-JP" dirty="0"/>
              <a:t>/</a:t>
            </a:r>
            <a:r>
              <a:rPr kumimoji="1" lang="ja-JP" altLang="en-US" dirty="0"/>
              <a:t>遂行</a:t>
            </a:r>
          </a:p>
        </p:txBody>
      </p:sp>
      <p:sp>
        <p:nvSpPr>
          <p:cNvPr id="5" name="テキスト ボックス 4">
            <a:extLst>
              <a:ext uri="{FF2B5EF4-FFF2-40B4-BE49-F238E27FC236}">
                <a16:creationId xmlns:a16="http://schemas.microsoft.com/office/drawing/2014/main" id="{AE59F8C2-01DC-25E3-68DE-ED894B0E241E}"/>
              </a:ext>
            </a:extLst>
          </p:cNvPr>
          <p:cNvSpPr txBox="1"/>
          <p:nvPr/>
        </p:nvSpPr>
        <p:spPr>
          <a:xfrm>
            <a:off x="804707" y="2823089"/>
            <a:ext cx="646331" cy="369332"/>
          </a:xfrm>
          <a:prstGeom prst="rect">
            <a:avLst/>
          </a:prstGeom>
          <a:noFill/>
        </p:spPr>
        <p:txBody>
          <a:bodyPr wrap="none" rtlCol="0">
            <a:spAutoFit/>
          </a:bodyPr>
          <a:lstStyle/>
          <a:p>
            <a:r>
              <a:rPr kumimoji="1" lang="ja-JP" altLang="en-US" dirty="0"/>
              <a:t>呼称</a:t>
            </a:r>
          </a:p>
        </p:txBody>
      </p:sp>
      <p:sp>
        <p:nvSpPr>
          <p:cNvPr id="6" name="テキスト ボックス 5">
            <a:extLst>
              <a:ext uri="{FF2B5EF4-FFF2-40B4-BE49-F238E27FC236}">
                <a16:creationId xmlns:a16="http://schemas.microsoft.com/office/drawing/2014/main" id="{2C8FA804-DA2F-E538-7191-73A3B0334E61}"/>
              </a:ext>
            </a:extLst>
          </p:cNvPr>
          <p:cNvSpPr txBox="1"/>
          <p:nvPr/>
        </p:nvSpPr>
        <p:spPr>
          <a:xfrm>
            <a:off x="807720" y="3112094"/>
            <a:ext cx="646331" cy="369332"/>
          </a:xfrm>
          <a:prstGeom prst="rect">
            <a:avLst/>
          </a:prstGeom>
          <a:noFill/>
        </p:spPr>
        <p:txBody>
          <a:bodyPr wrap="none" rtlCol="0">
            <a:spAutoFit/>
          </a:bodyPr>
          <a:lstStyle/>
          <a:p>
            <a:r>
              <a:rPr kumimoji="1" lang="ja-JP" altLang="en-US" dirty="0"/>
              <a:t>注意</a:t>
            </a:r>
          </a:p>
        </p:txBody>
      </p:sp>
      <p:sp>
        <p:nvSpPr>
          <p:cNvPr id="7" name="テキスト ボックス 6">
            <a:extLst>
              <a:ext uri="{FF2B5EF4-FFF2-40B4-BE49-F238E27FC236}">
                <a16:creationId xmlns:a16="http://schemas.microsoft.com/office/drawing/2014/main" id="{B7C0E814-3CE7-8919-07C7-56F59C8DE93B}"/>
              </a:ext>
            </a:extLst>
          </p:cNvPr>
          <p:cNvSpPr txBox="1"/>
          <p:nvPr/>
        </p:nvSpPr>
        <p:spPr>
          <a:xfrm>
            <a:off x="804819" y="3375422"/>
            <a:ext cx="646331" cy="369332"/>
          </a:xfrm>
          <a:prstGeom prst="rect">
            <a:avLst/>
          </a:prstGeom>
          <a:noFill/>
        </p:spPr>
        <p:txBody>
          <a:bodyPr wrap="none" rtlCol="0">
            <a:spAutoFit/>
          </a:bodyPr>
          <a:lstStyle/>
          <a:p>
            <a:r>
              <a:rPr kumimoji="1" lang="ja-JP" altLang="en-US" dirty="0"/>
              <a:t>言語</a:t>
            </a:r>
            <a:endParaRPr kumimoji="1" lang="en-US" altLang="ja-JP" dirty="0"/>
          </a:p>
        </p:txBody>
      </p:sp>
      <p:sp>
        <p:nvSpPr>
          <p:cNvPr id="8" name="テキスト ボックス 7">
            <a:extLst>
              <a:ext uri="{FF2B5EF4-FFF2-40B4-BE49-F238E27FC236}">
                <a16:creationId xmlns:a16="http://schemas.microsoft.com/office/drawing/2014/main" id="{0F3B4CC4-8DD2-1A6F-BD5F-7EA12755173A}"/>
              </a:ext>
            </a:extLst>
          </p:cNvPr>
          <p:cNvSpPr txBox="1"/>
          <p:nvPr/>
        </p:nvSpPr>
        <p:spPr>
          <a:xfrm>
            <a:off x="-67800" y="3651528"/>
            <a:ext cx="1749197" cy="369332"/>
          </a:xfrm>
          <a:prstGeom prst="rect">
            <a:avLst/>
          </a:prstGeom>
          <a:noFill/>
        </p:spPr>
        <p:txBody>
          <a:bodyPr wrap="none" rtlCol="0">
            <a:spAutoFit/>
          </a:bodyPr>
          <a:lstStyle/>
          <a:p>
            <a:r>
              <a:rPr kumimoji="1" lang="ja-JP" altLang="en-US" dirty="0"/>
              <a:t>概念化</a:t>
            </a:r>
            <a:r>
              <a:rPr kumimoji="1" lang="en-US" altLang="ja-JP" dirty="0"/>
              <a:t>(</a:t>
            </a:r>
            <a:r>
              <a:rPr kumimoji="1" lang="ja-JP" altLang="en-US" dirty="0"/>
              <a:t>類似性</a:t>
            </a:r>
            <a:r>
              <a:rPr kumimoji="1" lang="en-US" altLang="ja-JP" dirty="0"/>
              <a:t>)</a:t>
            </a:r>
          </a:p>
        </p:txBody>
      </p:sp>
      <p:sp>
        <p:nvSpPr>
          <p:cNvPr id="9" name="テキスト ボックス 8">
            <a:extLst>
              <a:ext uri="{FF2B5EF4-FFF2-40B4-BE49-F238E27FC236}">
                <a16:creationId xmlns:a16="http://schemas.microsoft.com/office/drawing/2014/main" id="{D99E91A0-50E4-73B7-0D6C-7C7D25D2447A}"/>
              </a:ext>
            </a:extLst>
          </p:cNvPr>
          <p:cNvSpPr txBox="1"/>
          <p:nvPr/>
        </p:nvSpPr>
        <p:spPr>
          <a:xfrm>
            <a:off x="838200" y="3900048"/>
            <a:ext cx="646331" cy="369332"/>
          </a:xfrm>
          <a:prstGeom prst="rect">
            <a:avLst/>
          </a:prstGeom>
          <a:noFill/>
        </p:spPr>
        <p:txBody>
          <a:bodyPr wrap="none" rtlCol="0">
            <a:spAutoFit/>
          </a:bodyPr>
          <a:lstStyle/>
          <a:p>
            <a:r>
              <a:rPr kumimoji="1" lang="ja-JP" altLang="en-US" dirty="0"/>
              <a:t>記憶</a:t>
            </a:r>
            <a:endParaRPr kumimoji="1" lang="en-US" altLang="ja-JP" dirty="0"/>
          </a:p>
        </p:txBody>
      </p:sp>
      <p:sp>
        <p:nvSpPr>
          <p:cNvPr id="10" name="テキスト ボックス 9">
            <a:extLst>
              <a:ext uri="{FF2B5EF4-FFF2-40B4-BE49-F238E27FC236}">
                <a16:creationId xmlns:a16="http://schemas.microsoft.com/office/drawing/2014/main" id="{14FEB557-8F68-53CD-9069-6F86220792BD}"/>
              </a:ext>
            </a:extLst>
          </p:cNvPr>
          <p:cNvSpPr txBox="1"/>
          <p:nvPr/>
        </p:nvSpPr>
        <p:spPr>
          <a:xfrm>
            <a:off x="638107" y="4198780"/>
            <a:ext cx="877163" cy="369332"/>
          </a:xfrm>
          <a:prstGeom prst="rect">
            <a:avLst/>
          </a:prstGeom>
          <a:noFill/>
        </p:spPr>
        <p:txBody>
          <a:bodyPr wrap="none" rtlCol="0">
            <a:spAutoFit/>
          </a:bodyPr>
          <a:lstStyle/>
          <a:p>
            <a:r>
              <a:rPr kumimoji="1" lang="ja-JP" altLang="en-US" dirty="0"/>
              <a:t>見当識</a:t>
            </a:r>
            <a:endParaRPr kumimoji="1" lang="en-US" altLang="ja-JP" dirty="0"/>
          </a:p>
        </p:txBody>
      </p:sp>
      <p:sp>
        <p:nvSpPr>
          <p:cNvPr id="11" name="テキスト ボックス 10">
            <a:extLst>
              <a:ext uri="{FF2B5EF4-FFF2-40B4-BE49-F238E27FC236}">
                <a16:creationId xmlns:a16="http://schemas.microsoft.com/office/drawing/2014/main" id="{08F1A1D9-969E-94AC-6577-97C757277F64}"/>
              </a:ext>
            </a:extLst>
          </p:cNvPr>
          <p:cNvSpPr txBox="1"/>
          <p:nvPr/>
        </p:nvSpPr>
        <p:spPr>
          <a:xfrm>
            <a:off x="4157330" y="5295014"/>
            <a:ext cx="6964327" cy="646331"/>
          </a:xfrm>
          <a:prstGeom prst="rect">
            <a:avLst/>
          </a:prstGeom>
          <a:noFill/>
        </p:spPr>
        <p:txBody>
          <a:bodyPr wrap="square" rtlCol="0">
            <a:spAutoFit/>
          </a:bodyPr>
          <a:lstStyle/>
          <a:p>
            <a:r>
              <a:rPr kumimoji="1" lang="ja-JP" altLang="en-US" dirty="0"/>
              <a:t>記憶の下位項目で</a:t>
            </a:r>
            <a:r>
              <a:rPr kumimoji="1" lang="en-US" altLang="ja-JP" dirty="0"/>
              <a:t>musician</a:t>
            </a:r>
            <a:r>
              <a:rPr kumimoji="1" lang="ja-JP" altLang="en-US" dirty="0"/>
              <a:t>と</a:t>
            </a:r>
            <a:r>
              <a:rPr lang="en-US" altLang="ja-JP" dirty="0"/>
              <a:t>non-musician</a:t>
            </a:r>
            <a:r>
              <a:rPr lang="ja-JP" altLang="en-US" dirty="0"/>
              <a:t>を分けて分析すると</a:t>
            </a:r>
            <a:r>
              <a:rPr lang="en-US" altLang="ja-JP" dirty="0"/>
              <a:t>non-musician</a:t>
            </a:r>
            <a:r>
              <a:rPr lang="ja-JP" altLang="en-US" dirty="0"/>
              <a:t>サブグループのみ有意に向上</a:t>
            </a:r>
            <a:r>
              <a:rPr lang="en-US" altLang="ja-JP" dirty="0"/>
              <a:t>(p=0.025)</a:t>
            </a:r>
            <a:endParaRPr kumimoji="1" lang="ja-JP" altLang="en-US" dirty="0"/>
          </a:p>
        </p:txBody>
      </p:sp>
    </p:spTree>
    <p:extLst>
      <p:ext uri="{BB962C8B-B14F-4D97-AF65-F5344CB8AC3E}">
        <p14:creationId xmlns:p14="http://schemas.microsoft.com/office/powerpoint/2010/main" val="12444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5EFF176C-5D6D-D504-D0E5-67995E70570C}"/>
              </a:ext>
            </a:extLst>
          </p:cNvPr>
          <p:cNvPicPr>
            <a:picLocks noGrp="1" noChangeAspect="1"/>
          </p:cNvPicPr>
          <p:nvPr>
            <p:ph idx="1"/>
          </p:nvPr>
        </p:nvPicPr>
        <p:blipFill rotWithShape="1">
          <a:blip r:embed="rId2"/>
          <a:srcRect l="22218" t="16651" r="28245" b="34338"/>
          <a:stretch/>
        </p:blipFill>
        <p:spPr>
          <a:xfrm>
            <a:off x="4144251" y="45678"/>
            <a:ext cx="8047749" cy="4478814"/>
          </a:xfrm>
        </p:spPr>
      </p:pic>
      <p:pic>
        <p:nvPicPr>
          <p:cNvPr id="7" name="図 6">
            <a:extLst>
              <a:ext uri="{FF2B5EF4-FFF2-40B4-BE49-F238E27FC236}">
                <a16:creationId xmlns:a16="http://schemas.microsoft.com/office/drawing/2014/main" id="{B3C83C21-F1C3-37EF-E6F3-3CA96D230FB6}"/>
              </a:ext>
            </a:extLst>
          </p:cNvPr>
          <p:cNvPicPr>
            <a:picLocks noChangeAspect="1"/>
          </p:cNvPicPr>
          <p:nvPr/>
        </p:nvPicPr>
        <p:blipFill rotWithShape="1">
          <a:blip r:embed="rId3"/>
          <a:srcRect l="17167" t="42834" r="23083" b="22962"/>
          <a:stretch/>
        </p:blipFill>
        <p:spPr>
          <a:xfrm>
            <a:off x="4754482" y="4463305"/>
            <a:ext cx="7359138" cy="2369662"/>
          </a:xfrm>
          <a:prstGeom prst="rect">
            <a:avLst/>
          </a:prstGeom>
        </p:spPr>
      </p:pic>
      <p:sp>
        <p:nvSpPr>
          <p:cNvPr id="3" name="タイトル 1">
            <a:extLst>
              <a:ext uri="{FF2B5EF4-FFF2-40B4-BE49-F238E27FC236}">
                <a16:creationId xmlns:a16="http://schemas.microsoft.com/office/drawing/2014/main" id="{46A3B8C4-C38D-8B86-0BF6-E20180AC73C2}"/>
              </a:ext>
            </a:extLst>
          </p:cNvPr>
          <p:cNvSpPr>
            <a:spLocks noGrp="1"/>
          </p:cNvSpPr>
          <p:nvPr>
            <p:ph type="title"/>
          </p:nvPr>
        </p:nvSpPr>
        <p:spPr>
          <a:xfrm>
            <a:off x="297180" y="237536"/>
            <a:ext cx="1082040" cy="496112"/>
          </a:xfrm>
        </p:spPr>
        <p:txBody>
          <a:bodyPr>
            <a:normAutofit fontScale="90000"/>
          </a:bodyPr>
          <a:lstStyle/>
          <a:p>
            <a:r>
              <a:rPr kumimoji="1" lang="ja-JP" altLang="en-US" sz="3200" dirty="0"/>
              <a:t>結果</a:t>
            </a:r>
          </a:p>
        </p:txBody>
      </p:sp>
      <p:sp>
        <p:nvSpPr>
          <p:cNvPr id="8" name="矢印: 下 7">
            <a:extLst>
              <a:ext uri="{FF2B5EF4-FFF2-40B4-BE49-F238E27FC236}">
                <a16:creationId xmlns:a16="http://schemas.microsoft.com/office/drawing/2014/main" id="{1C461074-98F3-52D4-7D16-2C8B2B04CCE7}"/>
              </a:ext>
            </a:extLst>
          </p:cNvPr>
          <p:cNvSpPr/>
          <p:nvPr/>
        </p:nvSpPr>
        <p:spPr>
          <a:xfrm rot="5400000">
            <a:off x="4506354" y="5546399"/>
            <a:ext cx="291959" cy="377008"/>
          </a:xfrm>
          <a:prstGeom prst="downArrow">
            <a:avLst>
              <a:gd name="adj1" fmla="val 50000"/>
              <a:gd name="adj2" fmla="val 52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C0F9921F-4924-D8B5-3A43-A4DB401F5B99}"/>
              </a:ext>
            </a:extLst>
          </p:cNvPr>
          <p:cNvPicPr>
            <a:picLocks noChangeAspect="1"/>
          </p:cNvPicPr>
          <p:nvPr/>
        </p:nvPicPr>
        <p:blipFill>
          <a:blip r:embed="rId4"/>
          <a:stretch>
            <a:fillRect/>
          </a:stretch>
        </p:blipFill>
        <p:spPr>
          <a:xfrm>
            <a:off x="1174888" y="349529"/>
            <a:ext cx="3173695" cy="597737"/>
          </a:xfrm>
          <a:prstGeom prst="rect">
            <a:avLst/>
          </a:prstGeom>
        </p:spPr>
      </p:pic>
      <p:pic>
        <p:nvPicPr>
          <p:cNvPr id="21" name="図 20">
            <a:extLst>
              <a:ext uri="{FF2B5EF4-FFF2-40B4-BE49-F238E27FC236}">
                <a16:creationId xmlns:a16="http://schemas.microsoft.com/office/drawing/2014/main" id="{82AAD467-EF81-D3AC-D5F0-351810D898F7}"/>
              </a:ext>
            </a:extLst>
          </p:cNvPr>
          <p:cNvPicPr>
            <a:picLocks noChangeAspect="1"/>
          </p:cNvPicPr>
          <p:nvPr/>
        </p:nvPicPr>
        <p:blipFill>
          <a:blip r:embed="rId5"/>
          <a:stretch>
            <a:fillRect/>
          </a:stretch>
        </p:blipFill>
        <p:spPr>
          <a:xfrm>
            <a:off x="591680" y="1237603"/>
            <a:ext cx="3785057" cy="836799"/>
          </a:xfrm>
          <a:prstGeom prst="rect">
            <a:avLst/>
          </a:prstGeom>
        </p:spPr>
      </p:pic>
      <p:pic>
        <p:nvPicPr>
          <p:cNvPr id="24" name="図 23">
            <a:extLst>
              <a:ext uri="{FF2B5EF4-FFF2-40B4-BE49-F238E27FC236}">
                <a16:creationId xmlns:a16="http://schemas.microsoft.com/office/drawing/2014/main" id="{357A97C1-3348-A789-81EA-119FBCA3CAB0}"/>
              </a:ext>
            </a:extLst>
          </p:cNvPr>
          <p:cNvPicPr>
            <a:picLocks noChangeAspect="1"/>
          </p:cNvPicPr>
          <p:nvPr/>
        </p:nvPicPr>
        <p:blipFill>
          <a:blip r:embed="rId6"/>
          <a:stretch>
            <a:fillRect/>
          </a:stretch>
        </p:blipFill>
        <p:spPr>
          <a:xfrm>
            <a:off x="914081" y="2373529"/>
            <a:ext cx="3174810" cy="602692"/>
          </a:xfrm>
          <a:prstGeom prst="rect">
            <a:avLst/>
          </a:prstGeom>
        </p:spPr>
      </p:pic>
      <p:pic>
        <p:nvPicPr>
          <p:cNvPr id="25" name="図 24">
            <a:extLst>
              <a:ext uri="{FF2B5EF4-FFF2-40B4-BE49-F238E27FC236}">
                <a16:creationId xmlns:a16="http://schemas.microsoft.com/office/drawing/2014/main" id="{84565D7D-CE2F-B031-4DC6-1417878C2F0E}"/>
              </a:ext>
            </a:extLst>
          </p:cNvPr>
          <p:cNvPicPr>
            <a:picLocks noChangeAspect="1"/>
          </p:cNvPicPr>
          <p:nvPr/>
        </p:nvPicPr>
        <p:blipFill rotWithShape="1">
          <a:blip r:embed="rId7"/>
          <a:srcRect l="84415" r="2423" b="74781"/>
          <a:stretch/>
        </p:blipFill>
        <p:spPr>
          <a:xfrm>
            <a:off x="421558" y="4530838"/>
            <a:ext cx="340243" cy="372065"/>
          </a:xfrm>
          <a:prstGeom prst="rect">
            <a:avLst/>
          </a:prstGeom>
        </p:spPr>
      </p:pic>
      <p:pic>
        <p:nvPicPr>
          <p:cNvPr id="26" name="図 25">
            <a:extLst>
              <a:ext uri="{FF2B5EF4-FFF2-40B4-BE49-F238E27FC236}">
                <a16:creationId xmlns:a16="http://schemas.microsoft.com/office/drawing/2014/main" id="{F34C06F4-7F52-8725-B584-9462A99226C8}"/>
              </a:ext>
            </a:extLst>
          </p:cNvPr>
          <p:cNvPicPr>
            <a:picLocks noChangeAspect="1"/>
          </p:cNvPicPr>
          <p:nvPr/>
        </p:nvPicPr>
        <p:blipFill>
          <a:blip r:embed="rId8"/>
          <a:stretch>
            <a:fillRect/>
          </a:stretch>
        </p:blipFill>
        <p:spPr>
          <a:xfrm>
            <a:off x="2463036" y="4487230"/>
            <a:ext cx="2015431" cy="2382999"/>
          </a:xfrm>
          <a:prstGeom prst="rect">
            <a:avLst/>
          </a:prstGeom>
        </p:spPr>
      </p:pic>
      <p:sp>
        <p:nvSpPr>
          <p:cNvPr id="2" name="テキスト ボックス 1">
            <a:extLst>
              <a:ext uri="{FF2B5EF4-FFF2-40B4-BE49-F238E27FC236}">
                <a16:creationId xmlns:a16="http://schemas.microsoft.com/office/drawing/2014/main" id="{B2B12707-F221-9A97-32E7-A272219E195F}"/>
              </a:ext>
            </a:extLst>
          </p:cNvPr>
          <p:cNvSpPr txBox="1"/>
          <p:nvPr/>
        </p:nvSpPr>
        <p:spPr>
          <a:xfrm>
            <a:off x="313059" y="628734"/>
            <a:ext cx="877163" cy="369332"/>
          </a:xfrm>
          <a:prstGeom prst="rect">
            <a:avLst/>
          </a:prstGeom>
          <a:noFill/>
        </p:spPr>
        <p:txBody>
          <a:bodyPr wrap="none" rtlCol="0">
            <a:spAutoFit/>
          </a:bodyPr>
          <a:lstStyle/>
          <a:p>
            <a:r>
              <a:rPr kumimoji="1" lang="ja-JP" altLang="en-US" dirty="0"/>
              <a:t>介入前</a:t>
            </a:r>
          </a:p>
        </p:txBody>
      </p:sp>
    </p:spTree>
    <p:extLst>
      <p:ext uri="{BB962C8B-B14F-4D97-AF65-F5344CB8AC3E}">
        <p14:creationId xmlns:p14="http://schemas.microsoft.com/office/powerpoint/2010/main" val="61888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E973E422-64D6-B13B-4257-00A4A84B3A1E}"/>
              </a:ext>
            </a:extLst>
          </p:cNvPr>
          <p:cNvPicPr>
            <a:picLocks noGrp="1" noChangeAspect="1"/>
          </p:cNvPicPr>
          <p:nvPr>
            <p:ph idx="1"/>
          </p:nvPr>
        </p:nvPicPr>
        <p:blipFill rotWithShape="1">
          <a:blip r:embed="rId2"/>
          <a:srcRect l="28570" t="26092" r="34172" b="16095"/>
          <a:stretch/>
        </p:blipFill>
        <p:spPr>
          <a:xfrm>
            <a:off x="2590800" y="116525"/>
            <a:ext cx="7752080" cy="6766124"/>
          </a:xfrm>
        </p:spPr>
      </p:pic>
      <p:sp>
        <p:nvSpPr>
          <p:cNvPr id="6" name="タイトル 1">
            <a:extLst>
              <a:ext uri="{FF2B5EF4-FFF2-40B4-BE49-F238E27FC236}">
                <a16:creationId xmlns:a16="http://schemas.microsoft.com/office/drawing/2014/main" id="{E365035C-5D3E-6EE6-E79B-2A20A86D34CB}"/>
              </a:ext>
            </a:extLst>
          </p:cNvPr>
          <p:cNvSpPr>
            <a:spLocks noGrp="1"/>
          </p:cNvSpPr>
          <p:nvPr>
            <p:ph type="title"/>
          </p:nvPr>
        </p:nvSpPr>
        <p:spPr>
          <a:xfrm>
            <a:off x="104553" y="116525"/>
            <a:ext cx="1010920" cy="584791"/>
          </a:xfrm>
        </p:spPr>
        <p:txBody>
          <a:bodyPr>
            <a:normAutofit/>
          </a:bodyPr>
          <a:lstStyle/>
          <a:p>
            <a:r>
              <a:rPr kumimoji="1" lang="ja-JP" altLang="en-US" sz="3200" dirty="0"/>
              <a:t>結果</a:t>
            </a:r>
          </a:p>
        </p:txBody>
      </p:sp>
      <p:pic>
        <p:nvPicPr>
          <p:cNvPr id="4" name="図 3">
            <a:extLst>
              <a:ext uri="{FF2B5EF4-FFF2-40B4-BE49-F238E27FC236}">
                <a16:creationId xmlns:a16="http://schemas.microsoft.com/office/drawing/2014/main" id="{31409357-B0A4-A04B-DDBF-4B371EB4412D}"/>
              </a:ext>
            </a:extLst>
          </p:cNvPr>
          <p:cNvPicPr>
            <a:picLocks noChangeAspect="1"/>
          </p:cNvPicPr>
          <p:nvPr/>
        </p:nvPicPr>
        <p:blipFill>
          <a:blip r:embed="rId3"/>
          <a:stretch>
            <a:fillRect/>
          </a:stretch>
        </p:blipFill>
        <p:spPr>
          <a:xfrm>
            <a:off x="297882" y="3722669"/>
            <a:ext cx="2466581" cy="2913695"/>
          </a:xfrm>
          <a:prstGeom prst="rect">
            <a:avLst/>
          </a:prstGeom>
        </p:spPr>
      </p:pic>
      <p:sp>
        <p:nvSpPr>
          <p:cNvPr id="7" name="テキスト ボックス 6">
            <a:extLst>
              <a:ext uri="{FF2B5EF4-FFF2-40B4-BE49-F238E27FC236}">
                <a16:creationId xmlns:a16="http://schemas.microsoft.com/office/drawing/2014/main" id="{98424AAF-5461-5F93-DE51-50CDBA48220E}"/>
              </a:ext>
            </a:extLst>
          </p:cNvPr>
          <p:cNvSpPr txBox="1"/>
          <p:nvPr/>
        </p:nvSpPr>
        <p:spPr>
          <a:xfrm>
            <a:off x="1924493" y="2212352"/>
            <a:ext cx="1158949" cy="646331"/>
          </a:xfrm>
          <a:prstGeom prst="rect">
            <a:avLst/>
          </a:prstGeom>
          <a:noFill/>
        </p:spPr>
        <p:txBody>
          <a:bodyPr wrap="square" rtlCol="0">
            <a:spAutoFit/>
          </a:bodyPr>
          <a:lstStyle/>
          <a:p>
            <a:r>
              <a:rPr kumimoji="1" lang="en-US" altLang="ja-JP" dirty="0"/>
              <a:t>Musician</a:t>
            </a:r>
          </a:p>
          <a:p>
            <a:endParaRPr kumimoji="1" lang="ja-JP" altLang="en-US" dirty="0"/>
          </a:p>
        </p:txBody>
      </p:sp>
      <p:sp>
        <p:nvSpPr>
          <p:cNvPr id="2" name="テキスト ボックス 1">
            <a:extLst>
              <a:ext uri="{FF2B5EF4-FFF2-40B4-BE49-F238E27FC236}">
                <a16:creationId xmlns:a16="http://schemas.microsoft.com/office/drawing/2014/main" id="{26883D15-503D-6FDC-2127-F24C7C261C09}"/>
              </a:ext>
            </a:extLst>
          </p:cNvPr>
          <p:cNvSpPr txBox="1"/>
          <p:nvPr/>
        </p:nvSpPr>
        <p:spPr>
          <a:xfrm>
            <a:off x="85910" y="609313"/>
            <a:ext cx="1800493" cy="369332"/>
          </a:xfrm>
          <a:prstGeom prst="rect">
            <a:avLst/>
          </a:prstGeom>
          <a:noFill/>
        </p:spPr>
        <p:txBody>
          <a:bodyPr wrap="none" rtlCol="0">
            <a:spAutoFit/>
          </a:bodyPr>
          <a:lstStyle/>
          <a:p>
            <a:r>
              <a:rPr kumimoji="1" lang="ja-JP" altLang="en-US" dirty="0"/>
              <a:t>介入前後の比較</a:t>
            </a:r>
          </a:p>
        </p:txBody>
      </p:sp>
    </p:spTree>
    <p:extLst>
      <p:ext uri="{BB962C8B-B14F-4D97-AF65-F5344CB8AC3E}">
        <p14:creationId xmlns:p14="http://schemas.microsoft.com/office/powerpoint/2010/main" val="28796060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2909</TotalTime>
  <Words>910</Words>
  <Application>Microsoft Office PowerPoint</Application>
  <PresentationFormat>ワイド画面</PresentationFormat>
  <Paragraphs>132</Paragraphs>
  <Slides>15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size="19" baseType="lpstr">
      <vt:lpstr>游ゴシック</vt:lpstr>
      <vt:lpstr>游ゴシック Light</vt:lpstr>
      <vt:lpstr>Arial</vt:lpstr>
      <vt:lpstr>Office テーマ</vt:lpstr>
      <vt:lpstr>馴染み深い音楽  軽度認知機能低下者の脳と認知機能への影響 パイロット研究（予備的研究）  Long-Known Music Exposure Effects on Brain Imaging and Cognition in Early-Stage Cognitive Decline: A Pilot Study</vt:lpstr>
      <vt:lpstr>はじめに</vt:lpstr>
      <vt:lpstr>方法</vt:lpstr>
      <vt:lpstr>PowerPoint プレゼンテーション</vt:lpstr>
      <vt:lpstr>PowerPoint プレゼンテーション</vt:lpstr>
      <vt:lpstr>結果</vt:lpstr>
      <vt:lpstr>結果</vt:lpstr>
      <vt:lpstr>結果</vt:lpstr>
      <vt:lpstr>結果</vt:lpstr>
      <vt:lpstr>結果</vt:lpstr>
      <vt:lpstr>結果</vt:lpstr>
      <vt:lpstr>考察</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Long-Known Music Exposure Effects on Brain Imaging and Cognition in Early-Stage Cognitive Decline: A Pilot Study</dc:title>
  <dc:creator>小日向 直美</dc:creator>
  <cp:lastModifiedBy>小日向 直美</cp:lastModifiedBy>
  <cp:revision>17</cp:revision>
  <dcterms:created xsi:type="dcterms:W3CDTF">2023-04-22T04:52:46Z</dcterms:created>
  <dcterms:modified xsi:type="dcterms:W3CDTF">2023-04-29T02:36:02Z</dcterms:modified>
</cp:coreProperties>
</file>