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9" r:id="rId4"/>
    <p:sldId id="260" r:id="rId5"/>
    <p:sldId id="262" r:id="rId6"/>
    <p:sldId id="263" r:id="rId7"/>
    <p:sldId id="264" r:id="rId8"/>
    <p:sldId id="266" r:id="rId9"/>
    <p:sldId id="270" r:id="rId10"/>
    <p:sldId id="261" r:id="rId11"/>
    <p:sldId id="271" r:id="rId12"/>
    <p:sldId id="273" r:id="rId13"/>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64" autoAdjust="0"/>
    <p:restoredTop sz="69373" autoAdjust="0"/>
  </p:normalViewPr>
  <p:slideViewPr>
    <p:cSldViewPr snapToGrid="0">
      <p:cViewPr varScale="1">
        <p:scale>
          <a:sx n="44" d="100"/>
          <a:sy n="44" d="100"/>
        </p:scale>
        <p:origin x="1772"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786225-346A-4E20-A0B3-2276C5CFB367}" type="datetimeFigureOut">
              <a:rPr kumimoji="1" lang="ja-JP" altLang="en-US" smtClean="0"/>
              <a:t>2023/4/25</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5556A3-86F4-410F-800C-AE2A6CF648D1}" type="slidenum">
              <a:rPr kumimoji="1" lang="ja-JP" altLang="en-US" smtClean="0"/>
              <a:t>‹#›</a:t>
            </a:fld>
            <a:endParaRPr kumimoji="1" lang="ja-JP" altLang="en-US"/>
          </a:p>
        </p:txBody>
      </p:sp>
    </p:spTree>
    <p:extLst>
      <p:ext uri="{BB962C8B-B14F-4D97-AF65-F5344CB8AC3E}">
        <p14:creationId xmlns:p14="http://schemas.microsoft.com/office/powerpoint/2010/main" val="187706132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25556A3-86F4-410F-800C-AE2A6CF648D1}" type="slidenum">
              <a:rPr kumimoji="1" lang="ja-JP" altLang="en-US" smtClean="0"/>
              <a:t>3</a:t>
            </a:fld>
            <a:endParaRPr kumimoji="1" lang="ja-JP" altLang="en-US"/>
          </a:p>
        </p:txBody>
      </p:sp>
    </p:spTree>
    <p:extLst>
      <p:ext uri="{BB962C8B-B14F-4D97-AF65-F5344CB8AC3E}">
        <p14:creationId xmlns:p14="http://schemas.microsoft.com/office/powerpoint/2010/main" val="552288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25556A3-86F4-410F-800C-AE2A6CF648D1}" type="slidenum">
              <a:rPr kumimoji="1" lang="ja-JP" altLang="en-US" smtClean="0"/>
              <a:t>4</a:t>
            </a:fld>
            <a:endParaRPr kumimoji="1" lang="ja-JP" altLang="en-US"/>
          </a:p>
        </p:txBody>
      </p:sp>
    </p:spTree>
    <p:extLst>
      <p:ext uri="{BB962C8B-B14F-4D97-AF65-F5344CB8AC3E}">
        <p14:creationId xmlns:p14="http://schemas.microsoft.com/office/powerpoint/2010/main" val="3280172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25556A3-86F4-410F-800C-AE2A6CF648D1}" type="slidenum">
              <a:rPr kumimoji="1" lang="ja-JP" altLang="en-US" smtClean="0"/>
              <a:t>5</a:t>
            </a:fld>
            <a:endParaRPr kumimoji="1" lang="ja-JP" altLang="en-US"/>
          </a:p>
        </p:txBody>
      </p:sp>
    </p:spTree>
    <p:extLst>
      <p:ext uri="{BB962C8B-B14F-4D97-AF65-F5344CB8AC3E}">
        <p14:creationId xmlns:p14="http://schemas.microsoft.com/office/powerpoint/2010/main" val="1736456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25556A3-86F4-410F-800C-AE2A6CF648D1}" type="slidenum">
              <a:rPr kumimoji="1" lang="ja-JP" altLang="en-US" smtClean="0"/>
              <a:t>7</a:t>
            </a:fld>
            <a:endParaRPr kumimoji="1" lang="ja-JP" altLang="en-US"/>
          </a:p>
        </p:txBody>
      </p:sp>
    </p:spTree>
    <p:extLst>
      <p:ext uri="{BB962C8B-B14F-4D97-AF65-F5344CB8AC3E}">
        <p14:creationId xmlns:p14="http://schemas.microsoft.com/office/powerpoint/2010/main" val="2909006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25556A3-86F4-410F-800C-AE2A6CF648D1}" type="slidenum">
              <a:rPr kumimoji="1" lang="ja-JP" altLang="en-US" smtClean="0"/>
              <a:t>8</a:t>
            </a:fld>
            <a:endParaRPr kumimoji="1" lang="ja-JP" altLang="en-US"/>
          </a:p>
        </p:txBody>
      </p:sp>
    </p:spTree>
    <p:extLst>
      <p:ext uri="{BB962C8B-B14F-4D97-AF65-F5344CB8AC3E}">
        <p14:creationId xmlns:p14="http://schemas.microsoft.com/office/powerpoint/2010/main" val="366359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25556A3-86F4-410F-800C-AE2A6CF648D1}" type="slidenum">
              <a:rPr kumimoji="1" lang="ja-JP" altLang="en-US" smtClean="0"/>
              <a:t>10</a:t>
            </a:fld>
            <a:endParaRPr kumimoji="1" lang="ja-JP" altLang="en-US"/>
          </a:p>
        </p:txBody>
      </p:sp>
    </p:spTree>
    <p:extLst>
      <p:ext uri="{BB962C8B-B14F-4D97-AF65-F5344CB8AC3E}">
        <p14:creationId xmlns:p14="http://schemas.microsoft.com/office/powerpoint/2010/main" val="2699209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533E8BE-300B-9F5B-F3C7-5BE6C26380C3}"/>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36A70A6D-ADCD-17A3-65EE-46816B5E53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6B73999F-E791-EAB0-88D9-2AA757617147}"/>
              </a:ext>
            </a:extLst>
          </p:cNvPr>
          <p:cNvSpPr>
            <a:spLocks noGrp="1"/>
          </p:cNvSpPr>
          <p:nvPr>
            <p:ph type="dt" sz="half" idx="10"/>
          </p:nvPr>
        </p:nvSpPr>
        <p:spPr/>
        <p:txBody>
          <a:bodyPr/>
          <a:lstStyle/>
          <a:p>
            <a:fld id="{FC7598EB-B384-4794-8DA8-BA7ECFCF7A42}" type="datetimeFigureOut">
              <a:rPr kumimoji="1" lang="ja-JP" altLang="en-US" smtClean="0"/>
              <a:t>2023/4/25</a:t>
            </a:fld>
            <a:endParaRPr kumimoji="1" lang="ja-JP" altLang="en-US"/>
          </a:p>
        </p:txBody>
      </p:sp>
      <p:sp>
        <p:nvSpPr>
          <p:cNvPr id="5" name="フッター プレースホルダー 4">
            <a:extLst>
              <a:ext uri="{FF2B5EF4-FFF2-40B4-BE49-F238E27FC236}">
                <a16:creationId xmlns:a16="http://schemas.microsoft.com/office/drawing/2014/main" id="{D339AB94-6A2E-981B-32BA-C262B7EEA9D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AAAAEA4-F407-6DE5-0D91-6497D5A810B0}"/>
              </a:ext>
            </a:extLst>
          </p:cNvPr>
          <p:cNvSpPr>
            <a:spLocks noGrp="1"/>
          </p:cNvSpPr>
          <p:nvPr>
            <p:ph type="sldNum" sz="quarter" idx="12"/>
          </p:nvPr>
        </p:nvSpPr>
        <p:spPr/>
        <p:txBody>
          <a:bodyPr/>
          <a:lstStyle/>
          <a:p>
            <a:fld id="{10065575-ED3E-484B-A83E-F612C69C0942}" type="slidenum">
              <a:rPr kumimoji="1" lang="ja-JP" altLang="en-US" smtClean="0"/>
              <a:t>‹#›</a:t>
            </a:fld>
            <a:endParaRPr kumimoji="1" lang="ja-JP" altLang="en-US"/>
          </a:p>
        </p:txBody>
      </p:sp>
    </p:spTree>
    <p:extLst>
      <p:ext uri="{BB962C8B-B14F-4D97-AF65-F5344CB8AC3E}">
        <p14:creationId xmlns:p14="http://schemas.microsoft.com/office/powerpoint/2010/main" val="1503118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81C726F-36C2-9177-AE16-B43A47339057}"/>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7849B1C-9F92-D4D5-BAB5-26952AFAA93B}"/>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8248A53-85D3-D129-2C1E-FBE5CDBA2B1B}"/>
              </a:ext>
            </a:extLst>
          </p:cNvPr>
          <p:cNvSpPr>
            <a:spLocks noGrp="1"/>
          </p:cNvSpPr>
          <p:nvPr>
            <p:ph type="dt" sz="half" idx="10"/>
          </p:nvPr>
        </p:nvSpPr>
        <p:spPr/>
        <p:txBody>
          <a:bodyPr/>
          <a:lstStyle/>
          <a:p>
            <a:fld id="{FC7598EB-B384-4794-8DA8-BA7ECFCF7A42}" type="datetimeFigureOut">
              <a:rPr kumimoji="1" lang="ja-JP" altLang="en-US" smtClean="0"/>
              <a:t>2023/4/25</a:t>
            </a:fld>
            <a:endParaRPr kumimoji="1" lang="ja-JP" altLang="en-US"/>
          </a:p>
        </p:txBody>
      </p:sp>
      <p:sp>
        <p:nvSpPr>
          <p:cNvPr id="5" name="フッター プレースホルダー 4">
            <a:extLst>
              <a:ext uri="{FF2B5EF4-FFF2-40B4-BE49-F238E27FC236}">
                <a16:creationId xmlns:a16="http://schemas.microsoft.com/office/drawing/2014/main" id="{D17C6947-F95F-7D4E-92AA-14BC61CCC56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6192525-4D87-C1B7-BA54-2958653D760C}"/>
              </a:ext>
            </a:extLst>
          </p:cNvPr>
          <p:cNvSpPr>
            <a:spLocks noGrp="1"/>
          </p:cNvSpPr>
          <p:nvPr>
            <p:ph type="sldNum" sz="quarter" idx="12"/>
          </p:nvPr>
        </p:nvSpPr>
        <p:spPr/>
        <p:txBody>
          <a:bodyPr/>
          <a:lstStyle/>
          <a:p>
            <a:fld id="{10065575-ED3E-484B-A83E-F612C69C0942}" type="slidenum">
              <a:rPr kumimoji="1" lang="ja-JP" altLang="en-US" smtClean="0"/>
              <a:t>‹#›</a:t>
            </a:fld>
            <a:endParaRPr kumimoji="1" lang="ja-JP" altLang="en-US"/>
          </a:p>
        </p:txBody>
      </p:sp>
    </p:spTree>
    <p:extLst>
      <p:ext uri="{BB962C8B-B14F-4D97-AF65-F5344CB8AC3E}">
        <p14:creationId xmlns:p14="http://schemas.microsoft.com/office/powerpoint/2010/main" val="292713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52CEE6D4-0596-3BAA-092D-66ECE6D58030}"/>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DF8CF4B-27A7-8982-65E4-499FD58A02BC}"/>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2AC8962-0E75-B454-315A-BA115AEBC777}"/>
              </a:ext>
            </a:extLst>
          </p:cNvPr>
          <p:cNvSpPr>
            <a:spLocks noGrp="1"/>
          </p:cNvSpPr>
          <p:nvPr>
            <p:ph type="dt" sz="half" idx="10"/>
          </p:nvPr>
        </p:nvSpPr>
        <p:spPr/>
        <p:txBody>
          <a:bodyPr/>
          <a:lstStyle/>
          <a:p>
            <a:fld id="{FC7598EB-B384-4794-8DA8-BA7ECFCF7A42}" type="datetimeFigureOut">
              <a:rPr kumimoji="1" lang="ja-JP" altLang="en-US" smtClean="0"/>
              <a:t>2023/4/25</a:t>
            </a:fld>
            <a:endParaRPr kumimoji="1" lang="ja-JP" altLang="en-US"/>
          </a:p>
        </p:txBody>
      </p:sp>
      <p:sp>
        <p:nvSpPr>
          <p:cNvPr id="5" name="フッター プレースホルダー 4">
            <a:extLst>
              <a:ext uri="{FF2B5EF4-FFF2-40B4-BE49-F238E27FC236}">
                <a16:creationId xmlns:a16="http://schemas.microsoft.com/office/drawing/2014/main" id="{57C69EBC-A283-A94B-B98E-345632D600F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9A74575-D0D0-AE67-952C-9CACAC7CE56A}"/>
              </a:ext>
            </a:extLst>
          </p:cNvPr>
          <p:cNvSpPr>
            <a:spLocks noGrp="1"/>
          </p:cNvSpPr>
          <p:nvPr>
            <p:ph type="sldNum" sz="quarter" idx="12"/>
          </p:nvPr>
        </p:nvSpPr>
        <p:spPr/>
        <p:txBody>
          <a:bodyPr/>
          <a:lstStyle/>
          <a:p>
            <a:fld id="{10065575-ED3E-484B-A83E-F612C69C0942}" type="slidenum">
              <a:rPr kumimoji="1" lang="ja-JP" altLang="en-US" smtClean="0"/>
              <a:t>‹#›</a:t>
            </a:fld>
            <a:endParaRPr kumimoji="1" lang="ja-JP" altLang="en-US"/>
          </a:p>
        </p:txBody>
      </p:sp>
    </p:spTree>
    <p:extLst>
      <p:ext uri="{BB962C8B-B14F-4D97-AF65-F5344CB8AC3E}">
        <p14:creationId xmlns:p14="http://schemas.microsoft.com/office/powerpoint/2010/main" val="1481800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4C490ED-ED5C-7D15-78D0-66BE0595132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B9CB528-8001-BF4A-3125-938291699839}"/>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4DDA084-917B-6066-D3D4-5B9B02C67A5D}"/>
              </a:ext>
            </a:extLst>
          </p:cNvPr>
          <p:cNvSpPr>
            <a:spLocks noGrp="1"/>
          </p:cNvSpPr>
          <p:nvPr>
            <p:ph type="dt" sz="half" idx="10"/>
          </p:nvPr>
        </p:nvSpPr>
        <p:spPr/>
        <p:txBody>
          <a:bodyPr/>
          <a:lstStyle/>
          <a:p>
            <a:fld id="{FC7598EB-B384-4794-8DA8-BA7ECFCF7A42}" type="datetimeFigureOut">
              <a:rPr kumimoji="1" lang="ja-JP" altLang="en-US" smtClean="0"/>
              <a:t>2023/4/25</a:t>
            </a:fld>
            <a:endParaRPr kumimoji="1" lang="ja-JP" altLang="en-US"/>
          </a:p>
        </p:txBody>
      </p:sp>
      <p:sp>
        <p:nvSpPr>
          <p:cNvPr id="5" name="フッター プレースホルダー 4">
            <a:extLst>
              <a:ext uri="{FF2B5EF4-FFF2-40B4-BE49-F238E27FC236}">
                <a16:creationId xmlns:a16="http://schemas.microsoft.com/office/drawing/2014/main" id="{E209EAB4-8177-14DE-32FE-58D929D40EC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EE67C3D-EBBD-B243-549F-A26505F3893F}"/>
              </a:ext>
            </a:extLst>
          </p:cNvPr>
          <p:cNvSpPr>
            <a:spLocks noGrp="1"/>
          </p:cNvSpPr>
          <p:nvPr>
            <p:ph type="sldNum" sz="quarter" idx="12"/>
          </p:nvPr>
        </p:nvSpPr>
        <p:spPr/>
        <p:txBody>
          <a:bodyPr/>
          <a:lstStyle/>
          <a:p>
            <a:fld id="{10065575-ED3E-484B-A83E-F612C69C0942}" type="slidenum">
              <a:rPr kumimoji="1" lang="ja-JP" altLang="en-US" smtClean="0"/>
              <a:t>‹#›</a:t>
            </a:fld>
            <a:endParaRPr kumimoji="1" lang="ja-JP" altLang="en-US"/>
          </a:p>
        </p:txBody>
      </p:sp>
    </p:spTree>
    <p:extLst>
      <p:ext uri="{BB962C8B-B14F-4D97-AF65-F5344CB8AC3E}">
        <p14:creationId xmlns:p14="http://schemas.microsoft.com/office/powerpoint/2010/main" val="4216239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FDBF32-4DC6-CA47-D7EB-1F47679C3DF7}"/>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301CD78-582F-0EA6-14E2-C60994D656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8902160D-C85A-F538-23C1-17EE29408F09}"/>
              </a:ext>
            </a:extLst>
          </p:cNvPr>
          <p:cNvSpPr>
            <a:spLocks noGrp="1"/>
          </p:cNvSpPr>
          <p:nvPr>
            <p:ph type="dt" sz="half" idx="10"/>
          </p:nvPr>
        </p:nvSpPr>
        <p:spPr/>
        <p:txBody>
          <a:bodyPr/>
          <a:lstStyle/>
          <a:p>
            <a:fld id="{FC7598EB-B384-4794-8DA8-BA7ECFCF7A42}" type="datetimeFigureOut">
              <a:rPr kumimoji="1" lang="ja-JP" altLang="en-US" smtClean="0"/>
              <a:t>2023/4/25</a:t>
            </a:fld>
            <a:endParaRPr kumimoji="1" lang="ja-JP" altLang="en-US"/>
          </a:p>
        </p:txBody>
      </p:sp>
      <p:sp>
        <p:nvSpPr>
          <p:cNvPr id="5" name="フッター プレースホルダー 4">
            <a:extLst>
              <a:ext uri="{FF2B5EF4-FFF2-40B4-BE49-F238E27FC236}">
                <a16:creationId xmlns:a16="http://schemas.microsoft.com/office/drawing/2014/main" id="{4B0770FA-0D96-75BB-9E4D-265BA7997D9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18EAC5A-7A69-1FA1-6EB6-EFDB7F7FF438}"/>
              </a:ext>
            </a:extLst>
          </p:cNvPr>
          <p:cNvSpPr>
            <a:spLocks noGrp="1"/>
          </p:cNvSpPr>
          <p:nvPr>
            <p:ph type="sldNum" sz="quarter" idx="12"/>
          </p:nvPr>
        </p:nvSpPr>
        <p:spPr/>
        <p:txBody>
          <a:bodyPr/>
          <a:lstStyle/>
          <a:p>
            <a:fld id="{10065575-ED3E-484B-A83E-F612C69C0942}" type="slidenum">
              <a:rPr kumimoji="1" lang="ja-JP" altLang="en-US" smtClean="0"/>
              <a:t>‹#›</a:t>
            </a:fld>
            <a:endParaRPr kumimoji="1" lang="ja-JP" altLang="en-US"/>
          </a:p>
        </p:txBody>
      </p:sp>
    </p:spTree>
    <p:extLst>
      <p:ext uri="{BB962C8B-B14F-4D97-AF65-F5344CB8AC3E}">
        <p14:creationId xmlns:p14="http://schemas.microsoft.com/office/powerpoint/2010/main" val="2781622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A55859-9283-2078-7B67-FC30732A16F5}"/>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C56BD50-AD54-A2EE-066C-BA4C359F3FF1}"/>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12ED0D20-FDB3-59F9-F8EE-05639DAD870B}"/>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9D946068-0AE0-1010-7B13-789475BAF504}"/>
              </a:ext>
            </a:extLst>
          </p:cNvPr>
          <p:cNvSpPr>
            <a:spLocks noGrp="1"/>
          </p:cNvSpPr>
          <p:nvPr>
            <p:ph type="dt" sz="half" idx="10"/>
          </p:nvPr>
        </p:nvSpPr>
        <p:spPr/>
        <p:txBody>
          <a:bodyPr/>
          <a:lstStyle/>
          <a:p>
            <a:fld id="{FC7598EB-B384-4794-8DA8-BA7ECFCF7A42}" type="datetimeFigureOut">
              <a:rPr kumimoji="1" lang="ja-JP" altLang="en-US" smtClean="0"/>
              <a:t>2023/4/25</a:t>
            </a:fld>
            <a:endParaRPr kumimoji="1" lang="ja-JP" altLang="en-US"/>
          </a:p>
        </p:txBody>
      </p:sp>
      <p:sp>
        <p:nvSpPr>
          <p:cNvPr id="6" name="フッター プレースホルダー 5">
            <a:extLst>
              <a:ext uri="{FF2B5EF4-FFF2-40B4-BE49-F238E27FC236}">
                <a16:creationId xmlns:a16="http://schemas.microsoft.com/office/drawing/2014/main" id="{CBBEC323-1602-F846-F122-6410FAC987C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7F11381-CE32-0296-4DA1-C392EE090F3C}"/>
              </a:ext>
            </a:extLst>
          </p:cNvPr>
          <p:cNvSpPr>
            <a:spLocks noGrp="1"/>
          </p:cNvSpPr>
          <p:nvPr>
            <p:ph type="sldNum" sz="quarter" idx="12"/>
          </p:nvPr>
        </p:nvSpPr>
        <p:spPr/>
        <p:txBody>
          <a:bodyPr/>
          <a:lstStyle/>
          <a:p>
            <a:fld id="{10065575-ED3E-484B-A83E-F612C69C0942}" type="slidenum">
              <a:rPr kumimoji="1" lang="ja-JP" altLang="en-US" smtClean="0"/>
              <a:t>‹#›</a:t>
            </a:fld>
            <a:endParaRPr kumimoji="1" lang="ja-JP" altLang="en-US"/>
          </a:p>
        </p:txBody>
      </p:sp>
    </p:spTree>
    <p:extLst>
      <p:ext uri="{BB962C8B-B14F-4D97-AF65-F5344CB8AC3E}">
        <p14:creationId xmlns:p14="http://schemas.microsoft.com/office/powerpoint/2010/main" val="2537438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30E29EA-0872-595E-5ACC-79018C65ECA4}"/>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0E3F0B7-A0F7-717B-CCA0-3209C47AC2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6614B920-D433-1C25-6A80-C80C194759A3}"/>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A581CCEF-11D0-8FAA-D70F-AEC6C9FC75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11768FFB-FF6C-6359-F3C2-D80FCB024D07}"/>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F5B6F793-B722-A313-03E3-A528901C2C35}"/>
              </a:ext>
            </a:extLst>
          </p:cNvPr>
          <p:cNvSpPr>
            <a:spLocks noGrp="1"/>
          </p:cNvSpPr>
          <p:nvPr>
            <p:ph type="dt" sz="half" idx="10"/>
          </p:nvPr>
        </p:nvSpPr>
        <p:spPr/>
        <p:txBody>
          <a:bodyPr/>
          <a:lstStyle/>
          <a:p>
            <a:fld id="{FC7598EB-B384-4794-8DA8-BA7ECFCF7A42}" type="datetimeFigureOut">
              <a:rPr kumimoji="1" lang="ja-JP" altLang="en-US" smtClean="0"/>
              <a:t>2023/4/25</a:t>
            </a:fld>
            <a:endParaRPr kumimoji="1" lang="ja-JP" altLang="en-US"/>
          </a:p>
        </p:txBody>
      </p:sp>
      <p:sp>
        <p:nvSpPr>
          <p:cNvPr id="8" name="フッター プレースホルダー 7">
            <a:extLst>
              <a:ext uri="{FF2B5EF4-FFF2-40B4-BE49-F238E27FC236}">
                <a16:creationId xmlns:a16="http://schemas.microsoft.com/office/drawing/2014/main" id="{65A3F28B-CE7A-7C92-72E4-E6B6FCD20D55}"/>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713AF06F-8668-6AE0-C1A6-2F952318A113}"/>
              </a:ext>
            </a:extLst>
          </p:cNvPr>
          <p:cNvSpPr>
            <a:spLocks noGrp="1"/>
          </p:cNvSpPr>
          <p:nvPr>
            <p:ph type="sldNum" sz="quarter" idx="12"/>
          </p:nvPr>
        </p:nvSpPr>
        <p:spPr/>
        <p:txBody>
          <a:bodyPr/>
          <a:lstStyle/>
          <a:p>
            <a:fld id="{10065575-ED3E-484B-A83E-F612C69C0942}" type="slidenum">
              <a:rPr kumimoji="1" lang="ja-JP" altLang="en-US" smtClean="0"/>
              <a:t>‹#›</a:t>
            </a:fld>
            <a:endParaRPr kumimoji="1" lang="ja-JP" altLang="en-US"/>
          </a:p>
        </p:txBody>
      </p:sp>
    </p:spTree>
    <p:extLst>
      <p:ext uri="{BB962C8B-B14F-4D97-AF65-F5344CB8AC3E}">
        <p14:creationId xmlns:p14="http://schemas.microsoft.com/office/powerpoint/2010/main" val="331205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849714-512E-578E-8660-307AAE7FB60E}"/>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2807946C-8B22-0AE7-4EFE-89929D8EBE96}"/>
              </a:ext>
            </a:extLst>
          </p:cNvPr>
          <p:cNvSpPr>
            <a:spLocks noGrp="1"/>
          </p:cNvSpPr>
          <p:nvPr>
            <p:ph type="dt" sz="half" idx="10"/>
          </p:nvPr>
        </p:nvSpPr>
        <p:spPr/>
        <p:txBody>
          <a:bodyPr/>
          <a:lstStyle/>
          <a:p>
            <a:fld id="{FC7598EB-B384-4794-8DA8-BA7ECFCF7A42}" type="datetimeFigureOut">
              <a:rPr kumimoji="1" lang="ja-JP" altLang="en-US" smtClean="0"/>
              <a:t>2023/4/25</a:t>
            </a:fld>
            <a:endParaRPr kumimoji="1" lang="ja-JP" altLang="en-US"/>
          </a:p>
        </p:txBody>
      </p:sp>
      <p:sp>
        <p:nvSpPr>
          <p:cNvPr id="4" name="フッター プレースホルダー 3">
            <a:extLst>
              <a:ext uri="{FF2B5EF4-FFF2-40B4-BE49-F238E27FC236}">
                <a16:creationId xmlns:a16="http://schemas.microsoft.com/office/drawing/2014/main" id="{5693CD39-5F9A-8AD1-F48D-3A0A543FF57F}"/>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25DA2570-571D-007D-0F06-3086271149FE}"/>
              </a:ext>
            </a:extLst>
          </p:cNvPr>
          <p:cNvSpPr>
            <a:spLocks noGrp="1"/>
          </p:cNvSpPr>
          <p:nvPr>
            <p:ph type="sldNum" sz="quarter" idx="12"/>
          </p:nvPr>
        </p:nvSpPr>
        <p:spPr/>
        <p:txBody>
          <a:bodyPr/>
          <a:lstStyle/>
          <a:p>
            <a:fld id="{10065575-ED3E-484B-A83E-F612C69C0942}" type="slidenum">
              <a:rPr kumimoji="1" lang="ja-JP" altLang="en-US" smtClean="0"/>
              <a:t>‹#›</a:t>
            </a:fld>
            <a:endParaRPr kumimoji="1" lang="ja-JP" altLang="en-US"/>
          </a:p>
        </p:txBody>
      </p:sp>
    </p:spTree>
    <p:extLst>
      <p:ext uri="{BB962C8B-B14F-4D97-AF65-F5344CB8AC3E}">
        <p14:creationId xmlns:p14="http://schemas.microsoft.com/office/powerpoint/2010/main" val="2837456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56FB66F1-F25B-56FA-136C-8A5303800E2E}"/>
              </a:ext>
            </a:extLst>
          </p:cNvPr>
          <p:cNvSpPr>
            <a:spLocks noGrp="1"/>
          </p:cNvSpPr>
          <p:nvPr>
            <p:ph type="dt" sz="half" idx="10"/>
          </p:nvPr>
        </p:nvSpPr>
        <p:spPr/>
        <p:txBody>
          <a:bodyPr/>
          <a:lstStyle/>
          <a:p>
            <a:fld id="{FC7598EB-B384-4794-8DA8-BA7ECFCF7A42}" type="datetimeFigureOut">
              <a:rPr kumimoji="1" lang="ja-JP" altLang="en-US" smtClean="0"/>
              <a:t>2023/4/25</a:t>
            </a:fld>
            <a:endParaRPr kumimoji="1" lang="ja-JP" altLang="en-US"/>
          </a:p>
        </p:txBody>
      </p:sp>
      <p:sp>
        <p:nvSpPr>
          <p:cNvPr id="3" name="フッター プレースホルダー 2">
            <a:extLst>
              <a:ext uri="{FF2B5EF4-FFF2-40B4-BE49-F238E27FC236}">
                <a16:creationId xmlns:a16="http://schemas.microsoft.com/office/drawing/2014/main" id="{E011574F-67D7-B56C-AF3B-AE54B31CE2AD}"/>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33EF3F09-5444-20A4-3D0B-67BA3B3127D6}"/>
              </a:ext>
            </a:extLst>
          </p:cNvPr>
          <p:cNvSpPr>
            <a:spLocks noGrp="1"/>
          </p:cNvSpPr>
          <p:nvPr>
            <p:ph type="sldNum" sz="quarter" idx="12"/>
          </p:nvPr>
        </p:nvSpPr>
        <p:spPr/>
        <p:txBody>
          <a:bodyPr/>
          <a:lstStyle/>
          <a:p>
            <a:fld id="{10065575-ED3E-484B-A83E-F612C69C0942}" type="slidenum">
              <a:rPr kumimoji="1" lang="ja-JP" altLang="en-US" smtClean="0"/>
              <a:t>‹#›</a:t>
            </a:fld>
            <a:endParaRPr kumimoji="1" lang="ja-JP" altLang="en-US"/>
          </a:p>
        </p:txBody>
      </p:sp>
    </p:spTree>
    <p:extLst>
      <p:ext uri="{BB962C8B-B14F-4D97-AF65-F5344CB8AC3E}">
        <p14:creationId xmlns:p14="http://schemas.microsoft.com/office/powerpoint/2010/main" val="3114587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4A5A42F-BFA4-1CF1-0CCF-ED3F4A98F824}"/>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3D3391D-42AF-4C0B-BBC6-B5EBC87356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AC121B73-D5E9-1CEB-BE9B-84C0AF1E1C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9B2AF89-6B4E-6661-E143-B13A051A5038}"/>
              </a:ext>
            </a:extLst>
          </p:cNvPr>
          <p:cNvSpPr>
            <a:spLocks noGrp="1"/>
          </p:cNvSpPr>
          <p:nvPr>
            <p:ph type="dt" sz="half" idx="10"/>
          </p:nvPr>
        </p:nvSpPr>
        <p:spPr/>
        <p:txBody>
          <a:bodyPr/>
          <a:lstStyle/>
          <a:p>
            <a:fld id="{FC7598EB-B384-4794-8DA8-BA7ECFCF7A42}" type="datetimeFigureOut">
              <a:rPr kumimoji="1" lang="ja-JP" altLang="en-US" smtClean="0"/>
              <a:t>2023/4/25</a:t>
            </a:fld>
            <a:endParaRPr kumimoji="1" lang="ja-JP" altLang="en-US"/>
          </a:p>
        </p:txBody>
      </p:sp>
      <p:sp>
        <p:nvSpPr>
          <p:cNvPr id="6" name="フッター プレースホルダー 5">
            <a:extLst>
              <a:ext uri="{FF2B5EF4-FFF2-40B4-BE49-F238E27FC236}">
                <a16:creationId xmlns:a16="http://schemas.microsoft.com/office/drawing/2014/main" id="{E4F70F42-A5CD-6AE3-0767-4417A5E5FE2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9500204-8A53-B4BD-C89A-82BCFEDEBC08}"/>
              </a:ext>
            </a:extLst>
          </p:cNvPr>
          <p:cNvSpPr>
            <a:spLocks noGrp="1"/>
          </p:cNvSpPr>
          <p:nvPr>
            <p:ph type="sldNum" sz="quarter" idx="12"/>
          </p:nvPr>
        </p:nvSpPr>
        <p:spPr/>
        <p:txBody>
          <a:bodyPr/>
          <a:lstStyle/>
          <a:p>
            <a:fld id="{10065575-ED3E-484B-A83E-F612C69C0942}" type="slidenum">
              <a:rPr kumimoji="1" lang="ja-JP" altLang="en-US" smtClean="0"/>
              <a:t>‹#›</a:t>
            </a:fld>
            <a:endParaRPr kumimoji="1" lang="ja-JP" altLang="en-US"/>
          </a:p>
        </p:txBody>
      </p:sp>
    </p:spTree>
    <p:extLst>
      <p:ext uri="{BB962C8B-B14F-4D97-AF65-F5344CB8AC3E}">
        <p14:creationId xmlns:p14="http://schemas.microsoft.com/office/powerpoint/2010/main" val="3715161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5E1567D-1535-5DF9-A670-1379BA7BDFA9}"/>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A25B47F7-6109-98FA-AF73-D6D502578D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46DF09F6-926A-7D09-ADE0-6BEAF140D1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C3B4EF6-0D91-48BA-D28B-DE2370145E41}"/>
              </a:ext>
            </a:extLst>
          </p:cNvPr>
          <p:cNvSpPr>
            <a:spLocks noGrp="1"/>
          </p:cNvSpPr>
          <p:nvPr>
            <p:ph type="dt" sz="half" idx="10"/>
          </p:nvPr>
        </p:nvSpPr>
        <p:spPr/>
        <p:txBody>
          <a:bodyPr/>
          <a:lstStyle/>
          <a:p>
            <a:fld id="{FC7598EB-B384-4794-8DA8-BA7ECFCF7A42}" type="datetimeFigureOut">
              <a:rPr kumimoji="1" lang="ja-JP" altLang="en-US" smtClean="0"/>
              <a:t>2023/4/25</a:t>
            </a:fld>
            <a:endParaRPr kumimoji="1" lang="ja-JP" altLang="en-US"/>
          </a:p>
        </p:txBody>
      </p:sp>
      <p:sp>
        <p:nvSpPr>
          <p:cNvPr id="6" name="フッター プレースホルダー 5">
            <a:extLst>
              <a:ext uri="{FF2B5EF4-FFF2-40B4-BE49-F238E27FC236}">
                <a16:creationId xmlns:a16="http://schemas.microsoft.com/office/drawing/2014/main" id="{C14BE22C-FFF3-F509-14B1-8F5DC88E03E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5160870-A781-061E-3C20-ACD27561AC2C}"/>
              </a:ext>
            </a:extLst>
          </p:cNvPr>
          <p:cNvSpPr>
            <a:spLocks noGrp="1"/>
          </p:cNvSpPr>
          <p:nvPr>
            <p:ph type="sldNum" sz="quarter" idx="12"/>
          </p:nvPr>
        </p:nvSpPr>
        <p:spPr/>
        <p:txBody>
          <a:bodyPr/>
          <a:lstStyle/>
          <a:p>
            <a:fld id="{10065575-ED3E-484B-A83E-F612C69C0942}" type="slidenum">
              <a:rPr kumimoji="1" lang="ja-JP" altLang="en-US" smtClean="0"/>
              <a:t>‹#›</a:t>
            </a:fld>
            <a:endParaRPr kumimoji="1" lang="ja-JP" altLang="en-US"/>
          </a:p>
        </p:txBody>
      </p:sp>
    </p:spTree>
    <p:extLst>
      <p:ext uri="{BB962C8B-B14F-4D97-AF65-F5344CB8AC3E}">
        <p14:creationId xmlns:p14="http://schemas.microsoft.com/office/powerpoint/2010/main" val="2981186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56617164-A4D2-4304-DBE2-41D0CAA077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F4CAAE5-A789-E25B-FD36-EA75DA645F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AF9E9C2-F847-109B-CCC4-DE90716E39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7598EB-B384-4794-8DA8-BA7ECFCF7A42}" type="datetimeFigureOut">
              <a:rPr kumimoji="1" lang="ja-JP" altLang="en-US" smtClean="0"/>
              <a:t>2023/4/25</a:t>
            </a:fld>
            <a:endParaRPr kumimoji="1" lang="ja-JP" altLang="en-US"/>
          </a:p>
        </p:txBody>
      </p:sp>
      <p:sp>
        <p:nvSpPr>
          <p:cNvPr id="5" name="フッター プレースホルダー 4">
            <a:extLst>
              <a:ext uri="{FF2B5EF4-FFF2-40B4-BE49-F238E27FC236}">
                <a16:creationId xmlns:a16="http://schemas.microsoft.com/office/drawing/2014/main" id="{1C70401B-D06E-12F5-A1B2-800F98E39C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A54E0ACD-1C47-B042-8A42-5BB8792444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065575-ED3E-484B-A83E-F612C69C0942}" type="slidenum">
              <a:rPr kumimoji="1" lang="ja-JP" altLang="en-US" smtClean="0"/>
              <a:t>‹#›</a:t>
            </a:fld>
            <a:endParaRPr kumimoji="1" lang="ja-JP" altLang="en-US"/>
          </a:p>
        </p:txBody>
      </p:sp>
    </p:spTree>
    <p:extLst>
      <p:ext uri="{BB962C8B-B14F-4D97-AF65-F5344CB8AC3E}">
        <p14:creationId xmlns:p14="http://schemas.microsoft.com/office/powerpoint/2010/main" val="11051239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3B4E3C-E314-0F84-B987-A6FF00B9CD29}"/>
              </a:ext>
            </a:extLst>
          </p:cNvPr>
          <p:cNvSpPr>
            <a:spLocks noGrp="1"/>
          </p:cNvSpPr>
          <p:nvPr>
            <p:ph type="ctrTitle"/>
          </p:nvPr>
        </p:nvSpPr>
        <p:spPr>
          <a:xfrm>
            <a:off x="1344705" y="724006"/>
            <a:ext cx="9771529" cy="2936222"/>
          </a:xfrm>
        </p:spPr>
        <p:txBody>
          <a:bodyPr>
            <a:normAutofit/>
          </a:bodyPr>
          <a:lstStyle/>
          <a:p>
            <a:r>
              <a:rPr kumimoji="1" lang="ja-JP" altLang="en-US" sz="3600" b="1" dirty="0"/>
              <a:t>重度アルツハイマー病でも</a:t>
            </a:r>
            <a:br>
              <a:rPr kumimoji="1" lang="en-US" altLang="ja-JP" sz="3600" b="1" dirty="0"/>
            </a:br>
            <a:r>
              <a:rPr kumimoji="1" lang="ja-JP" altLang="en-US" sz="3600" b="1" dirty="0"/>
              <a:t>音楽に関する記憶はなぜ保たれているのか？</a:t>
            </a:r>
            <a:br>
              <a:rPr kumimoji="1" lang="en-US" altLang="ja-JP" sz="3600" b="1" dirty="0"/>
            </a:br>
            <a:br>
              <a:rPr kumimoji="1" lang="ja-JP" altLang="en-US" sz="1400" b="1" dirty="0"/>
            </a:br>
            <a:r>
              <a:rPr kumimoji="1" lang="en-US" altLang="ja-JP" sz="3600" dirty="0"/>
              <a:t>Why musical memory can be preserved in advanced Alzheimer’s disease.</a:t>
            </a:r>
            <a:endParaRPr kumimoji="1" lang="ja-JP" altLang="en-US" sz="3600" dirty="0"/>
          </a:p>
        </p:txBody>
      </p:sp>
      <p:sp>
        <p:nvSpPr>
          <p:cNvPr id="3" name="字幕 2">
            <a:extLst>
              <a:ext uri="{FF2B5EF4-FFF2-40B4-BE49-F238E27FC236}">
                <a16:creationId xmlns:a16="http://schemas.microsoft.com/office/drawing/2014/main" id="{A14CEE84-01F1-3E5B-4BEE-9DDE05EED651}"/>
              </a:ext>
            </a:extLst>
          </p:cNvPr>
          <p:cNvSpPr>
            <a:spLocks noGrp="1"/>
          </p:cNvSpPr>
          <p:nvPr>
            <p:ph type="subTitle" idx="1"/>
          </p:nvPr>
        </p:nvSpPr>
        <p:spPr>
          <a:xfrm>
            <a:off x="1524000" y="3955717"/>
            <a:ext cx="9144000" cy="1655762"/>
          </a:xfrm>
        </p:spPr>
        <p:txBody>
          <a:bodyPr>
            <a:normAutofit lnSpcReduction="10000"/>
          </a:bodyPr>
          <a:lstStyle/>
          <a:p>
            <a:r>
              <a:rPr kumimoji="1" lang="en-US" altLang="ja-JP" dirty="0"/>
              <a:t>Jacobsen JH, </a:t>
            </a:r>
            <a:r>
              <a:rPr kumimoji="1" lang="en-US" altLang="ja-JP" dirty="0" err="1"/>
              <a:t>Stelzer</a:t>
            </a:r>
            <a:r>
              <a:rPr kumimoji="1" lang="en-US" altLang="ja-JP" dirty="0"/>
              <a:t> J, Fritz TH, </a:t>
            </a:r>
            <a:r>
              <a:rPr kumimoji="1" lang="en-US" altLang="ja-JP" dirty="0" err="1"/>
              <a:t>Chételat</a:t>
            </a:r>
            <a:r>
              <a:rPr kumimoji="1" lang="en-US" altLang="ja-JP" dirty="0"/>
              <a:t> G, La Joie R, Turner R.</a:t>
            </a:r>
          </a:p>
          <a:p>
            <a:r>
              <a:rPr kumimoji="1" lang="en-US" altLang="ja-JP" dirty="0"/>
              <a:t>Brain. 2015 Aug;138(Pt 8):2438-50. </a:t>
            </a:r>
            <a:r>
              <a:rPr kumimoji="1" lang="en-US" altLang="ja-JP" dirty="0" err="1"/>
              <a:t>doi</a:t>
            </a:r>
            <a:r>
              <a:rPr kumimoji="1" lang="en-US" altLang="ja-JP" dirty="0"/>
              <a:t>: 10.1093/brain/awv135. </a:t>
            </a:r>
            <a:endParaRPr lang="en-US" altLang="ja-JP" dirty="0"/>
          </a:p>
          <a:p>
            <a:endParaRPr kumimoji="1" lang="en-US" altLang="ja-JP" dirty="0"/>
          </a:p>
          <a:p>
            <a:r>
              <a:rPr kumimoji="1" lang="en-US" altLang="ja-JP" dirty="0"/>
              <a:t>NMT</a:t>
            </a:r>
            <a:r>
              <a:rPr kumimoji="1" lang="ja-JP" altLang="en-US" dirty="0"/>
              <a:t>サポートグループ勉強会　</a:t>
            </a:r>
            <a:r>
              <a:rPr kumimoji="1" lang="en-US" altLang="ja-JP" dirty="0"/>
              <a:t>2023</a:t>
            </a:r>
            <a:r>
              <a:rPr kumimoji="1" lang="ja-JP" altLang="en-US" dirty="0"/>
              <a:t>年</a:t>
            </a:r>
            <a:r>
              <a:rPr kumimoji="1" lang="en-US" altLang="ja-JP" dirty="0"/>
              <a:t>4</a:t>
            </a:r>
            <a:r>
              <a:rPr kumimoji="1" lang="ja-JP" altLang="en-US" dirty="0"/>
              <a:t>月</a:t>
            </a:r>
            <a:r>
              <a:rPr kumimoji="1" lang="en-US" altLang="ja-JP" dirty="0"/>
              <a:t>26</a:t>
            </a:r>
            <a:r>
              <a:rPr kumimoji="1" lang="ja-JP" altLang="en-US" dirty="0"/>
              <a:t>日　小日向直美</a:t>
            </a:r>
            <a:endParaRPr kumimoji="1" lang="en-US" altLang="ja-JP" dirty="0"/>
          </a:p>
          <a:p>
            <a:endParaRPr kumimoji="1" lang="ja-JP" altLang="en-US" dirty="0"/>
          </a:p>
        </p:txBody>
      </p:sp>
    </p:spTree>
    <p:extLst>
      <p:ext uri="{BB962C8B-B14F-4D97-AF65-F5344CB8AC3E}">
        <p14:creationId xmlns:p14="http://schemas.microsoft.com/office/powerpoint/2010/main" val="15213189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C83828EE-99C7-60C9-8868-A1109AE49D1E}"/>
              </a:ext>
            </a:extLst>
          </p:cNvPr>
          <p:cNvSpPr>
            <a:spLocks noGrp="1"/>
          </p:cNvSpPr>
          <p:nvPr>
            <p:ph idx="1"/>
          </p:nvPr>
        </p:nvSpPr>
        <p:spPr>
          <a:xfrm>
            <a:off x="838199" y="466724"/>
            <a:ext cx="10961915" cy="6238875"/>
          </a:xfrm>
        </p:spPr>
        <p:txBody>
          <a:bodyPr>
            <a:normAutofit/>
          </a:bodyPr>
          <a:lstStyle/>
          <a:p>
            <a:pPr marL="0" indent="0">
              <a:buNone/>
            </a:pPr>
            <a:r>
              <a:rPr lang="ja-JP" altLang="en-US" sz="3200" dirty="0">
                <a:latin typeface="+mj-ea"/>
                <a:ea typeface="+mj-ea"/>
              </a:rPr>
              <a:t>考察</a:t>
            </a:r>
            <a:endParaRPr lang="en-US" altLang="ja-JP" sz="3200" dirty="0">
              <a:latin typeface="+mj-ea"/>
              <a:ea typeface="+mj-ea"/>
            </a:endParaRPr>
          </a:p>
          <a:p>
            <a:pPr marL="0" indent="0">
              <a:lnSpc>
                <a:spcPct val="120000"/>
              </a:lnSpc>
              <a:buNone/>
            </a:pPr>
            <a:endParaRPr lang="en-US" altLang="ja-JP" sz="800" dirty="0"/>
          </a:p>
          <a:p>
            <a:pPr>
              <a:lnSpc>
                <a:spcPct val="120000"/>
              </a:lnSpc>
            </a:pPr>
            <a:r>
              <a:rPr lang="ja-JP" altLang="en-US" dirty="0"/>
              <a:t>腹側前補足運動野　前帯状皮質尾側</a:t>
            </a:r>
            <a:endParaRPr lang="en-US" altLang="ja-JP" dirty="0"/>
          </a:p>
          <a:p>
            <a:pPr marL="0" indent="0">
              <a:lnSpc>
                <a:spcPct val="120000"/>
              </a:lnSpc>
              <a:buNone/>
            </a:pPr>
            <a:r>
              <a:rPr lang="ja-JP" altLang="en-US" dirty="0"/>
              <a:t>ｰ 手続き記憶と短期記憶に関与。記憶の記銘と関連。</a:t>
            </a:r>
            <a:endParaRPr lang="en-US" altLang="ja-JP" dirty="0"/>
          </a:p>
          <a:p>
            <a:pPr marL="0" indent="0">
              <a:lnSpc>
                <a:spcPct val="120000"/>
              </a:lnSpc>
              <a:buNone/>
            </a:pPr>
            <a:r>
              <a:rPr lang="ja-JP" altLang="en-US" dirty="0"/>
              <a:t>ｰ 音楽の記憶が保たれており、他の記憶が障害されているケース</a:t>
            </a:r>
            <a:endParaRPr lang="en-US" altLang="ja-JP" dirty="0"/>
          </a:p>
          <a:p>
            <a:pPr marL="0" indent="0">
              <a:lnSpc>
                <a:spcPct val="120000"/>
              </a:lnSpc>
              <a:buNone/>
            </a:pPr>
            <a:r>
              <a:rPr lang="ja-JP" altLang="en-US" dirty="0"/>
              <a:t>   スタディでもこれらの部位の損傷がない。</a:t>
            </a:r>
            <a:endParaRPr lang="en-US" altLang="ja-JP" dirty="0"/>
          </a:p>
          <a:p>
            <a:pPr marL="0" indent="0">
              <a:buNone/>
            </a:pPr>
            <a:r>
              <a:rPr kumimoji="1" lang="ja-JP" altLang="en-US" dirty="0"/>
              <a:t>ｰ 様々な認知機能に関与。</a:t>
            </a:r>
            <a:endParaRPr kumimoji="1" lang="en-US" altLang="ja-JP" dirty="0"/>
          </a:p>
          <a:p>
            <a:pPr marL="0" indent="0">
              <a:buNone/>
            </a:pPr>
            <a:r>
              <a:rPr kumimoji="1" lang="ja-JP" altLang="en-US" dirty="0"/>
              <a:t>　　前補足運動野：複雑な順序立て、課題の切り替え、問題解決、　</a:t>
            </a:r>
            <a:endParaRPr kumimoji="1" lang="en-US" altLang="ja-JP" dirty="0"/>
          </a:p>
          <a:p>
            <a:pPr marL="0" indent="0">
              <a:buNone/>
            </a:pPr>
            <a:r>
              <a:rPr kumimoji="1" lang="ja-JP" altLang="en-US" dirty="0"/>
              <a:t>　　　　　　　　　系列学習など</a:t>
            </a:r>
            <a:endParaRPr kumimoji="1" lang="en-US" altLang="ja-JP" dirty="0"/>
          </a:p>
          <a:p>
            <a:pPr marL="0" indent="0">
              <a:buNone/>
            </a:pPr>
            <a:r>
              <a:rPr kumimoji="1" lang="ja-JP" altLang="en-US" dirty="0"/>
              <a:t>　　前帯状皮質尾側：意思決定、学習、予測、見通しを立てること</a:t>
            </a:r>
            <a:endParaRPr kumimoji="1" lang="en-US" altLang="ja-JP" dirty="0"/>
          </a:p>
          <a:p>
            <a:pPr marL="0" indent="0">
              <a:buNone/>
            </a:pPr>
            <a:r>
              <a:rPr kumimoji="1" lang="ja-JP" altLang="en-US" dirty="0"/>
              <a:t>　　　　　　　　　　など</a:t>
            </a:r>
          </a:p>
          <a:p>
            <a:pPr marL="0" indent="0">
              <a:lnSpc>
                <a:spcPct val="120000"/>
              </a:lnSpc>
              <a:buNone/>
            </a:pPr>
            <a:endParaRPr lang="en-US" altLang="ja-JP" dirty="0"/>
          </a:p>
        </p:txBody>
      </p:sp>
    </p:spTree>
    <p:extLst>
      <p:ext uri="{BB962C8B-B14F-4D97-AF65-F5344CB8AC3E}">
        <p14:creationId xmlns:p14="http://schemas.microsoft.com/office/powerpoint/2010/main" val="4253236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C83828EE-99C7-60C9-8868-A1109AE49D1E}"/>
              </a:ext>
            </a:extLst>
          </p:cNvPr>
          <p:cNvSpPr>
            <a:spLocks noGrp="1"/>
          </p:cNvSpPr>
          <p:nvPr>
            <p:ph idx="1"/>
          </p:nvPr>
        </p:nvSpPr>
        <p:spPr>
          <a:xfrm>
            <a:off x="838200" y="466724"/>
            <a:ext cx="10515600" cy="6224362"/>
          </a:xfrm>
        </p:spPr>
        <p:txBody>
          <a:bodyPr>
            <a:normAutofit fontScale="92500" lnSpcReduction="20000"/>
          </a:bodyPr>
          <a:lstStyle/>
          <a:p>
            <a:pPr marL="0" indent="0">
              <a:lnSpc>
                <a:spcPct val="120000"/>
              </a:lnSpc>
              <a:buNone/>
            </a:pPr>
            <a:r>
              <a:rPr kumimoji="1" lang="ja-JP" altLang="en-US" sz="3000" dirty="0">
                <a:latin typeface="+mj-lt"/>
              </a:rPr>
              <a:t>考察</a:t>
            </a:r>
            <a:endParaRPr kumimoji="1" lang="en-US" altLang="ja-JP" sz="3000" dirty="0">
              <a:latin typeface="+mj-lt"/>
            </a:endParaRPr>
          </a:p>
          <a:p>
            <a:pPr marL="0" indent="0">
              <a:lnSpc>
                <a:spcPct val="120000"/>
              </a:lnSpc>
              <a:buNone/>
            </a:pPr>
            <a:endParaRPr kumimoji="1" lang="en-US" altLang="ja-JP" sz="900" dirty="0"/>
          </a:p>
          <a:p>
            <a:pPr>
              <a:lnSpc>
                <a:spcPct val="120000"/>
              </a:lnSpc>
            </a:pPr>
            <a:r>
              <a:rPr kumimoji="1" lang="ja-JP" altLang="en-US" dirty="0"/>
              <a:t>側頭極　島皮質　前帯状皮質背側　前頭極</a:t>
            </a:r>
            <a:endParaRPr kumimoji="1" lang="en-US" altLang="ja-JP" dirty="0"/>
          </a:p>
          <a:p>
            <a:pPr marL="0" indent="0">
              <a:lnSpc>
                <a:spcPct val="120000"/>
              </a:lnSpc>
              <a:buNone/>
            </a:pPr>
            <a:r>
              <a:rPr kumimoji="1" lang="ja-JP" altLang="en-US" dirty="0"/>
              <a:t>ｰ 初めて曲を聴いたことにより活性化したもので、長期的な関与は</a:t>
            </a:r>
            <a:endParaRPr kumimoji="1" lang="en-US" altLang="ja-JP" dirty="0"/>
          </a:p>
          <a:p>
            <a:pPr marL="0" indent="0">
              <a:lnSpc>
                <a:spcPct val="120000"/>
              </a:lnSpc>
              <a:buNone/>
            </a:pPr>
            <a:r>
              <a:rPr kumimoji="1" lang="ja-JP" altLang="en-US" dirty="0"/>
              <a:t>   ないと考える。</a:t>
            </a:r>
            <a:endParaRPr kumimoji="1" lang="en-US" altLang="ja-JP" dirty="0"/>
          </a:p>
          <a:p>
            <a:pPr>
              <a:lnSpc>
                <a:spcPct val="120000"/>
              </a:lnSpc>
            </a:pPr>
            <a:r>
              <a:rPr kumimoji="1" lang="ja-JP" altLang="en-US" dirty="0"/>
              <a:t>側頭葉　側頭極</a:t>
            </a:r>
            <a:endParaRPr kumimoji="1" lang="en-US" altLang="ja-JP" dirty="0"/>
          </a:p>
          <a:p>
            <a:pPr marL="0" indent="0">
              <a:lnSpc>
                <a:spcPct val="120000"/>
              </a:lnSpc>
              <a:buNone/>
            </a:pPr>
            <a:r>
              <a:rPr kumimoji="1" lang="ja-JP" altLang="en-US" dirty="0"/>
              <a:t>ｰ アルツハイマー病は早期に側頭葉の変性が始まるが、音楽の記憶は</a:t>
            </a:r>
            <a:endParaRPr kumimoji="1" lang="en-US" altLang="ja-JP" dirty="0"/>
          </a:p>
          <a:p>
            <a:pPr marL="0" indent="0">
              <a:lnSpc>
                <a:spcPct val="120000"/>
              </a:lnSpc>
              <a:buNone/>
            </a:pPr>
            <a:r>
              <a:rPr kumimoji="1" lang="ja-JP" altLang="en-US" dirty="0"/>
              <a:t>   ほぼ保たれている。</a:t>
            </a:r>
            <a:endParaRPr kumimoji="1" lang="en-US" altLang="ja-JP" dirty="0"/>
          </a:p>
          <a:p>
            <a:pPr marL="0" indent="0">
              <a:lnSpc>
                <a:spcPct val="120000"/>
              </a:lnSpc>
              <a:buNone/>
            </a:pPr>
            <a:r>
              <a:rPr kumimoji="1" lang="ja-JP" altLang="en-US" dirty="0"/>
              <a:t>ｰ 側頭葉、側頭極損傷患者も長期的な音楽記憶は比較的良く保たれて</a:t>
            </a:r>
            <a:endParaRPr kumimoji="1" lang="en-US" altLang="ja-JP" dirty="0"/>
          </a:p>
          <a:p>
            <a:pPr marL="0" indent="0">
              <a:lnSpc>
                <a:spcPct val="120000"/>
              </a:lnSpc>
              <a:buNone/>
            </a:pPr>
            <a:r>
              <a:rPr kumimoji="1" lang="ja-JP" altLang="en-US" dirty="0"/>
              <a:t>  いる。</a:t>
            </a:r>
            <a:endParaRPr kumimoji="1" lang="en-US" altLang="ja-JP" dirty="0"/>
          </a:p>
          <a:p>
            <a:pPr marL="0" indent="0">
              <a:lnSpc>
                <a:spcPct val="120000"/>
              </a:lnSpc>
              <a:buNone/>
            </a:pPr>
            <a:r>
              <a:rPr kumimoji="1" lang="ja-JP" altLang="en-US" dirty="0"/>
              <a:t>ｰ 側頭葉とくに側頭極は新しい音楽記憶の記銘に必要かもしれないが</a:t>
            </a:r>
            <a:endParaRPr kumimoji="1" lang="en-US" altLang="ja-JP" dirty="0"/>
          </a:p>
          <a:p>
            <a:pPr marL="0" indent="0">
              <a:lnSpc>
                <a:spcPct val="120000"/>
              </a:lnSpc>
              <a:buNone/>
            </a:pPr>
            <a:r>
              <a:rPr kumimoji="1" lang="ja-JP" altLang="en-US" dirty="0"/>
              <a:t>   記憶想起には必要ないのかもしれない。</a:t>
            </a:r>
          </a:p>
          <a:p>
            <a:endParaRPr kumimoji="1" lang="ja-JP" altLang="en-US" dirty="0"/>
          </a:p>
        </p:txBody>
      </p:sp>
    </p:spTree>
    <p:extLst>
      <p:ext uri="{BB962C8B-B14F-4D97-AF65-F5344CB8AC3E}">
        <p14:creationId xmlns:p14="http://schemas.microsoft.com/office/powerpoint/2010/main" val="2397528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52A8A0-5D69-26FF-ACA3-C15E0B728025}"/>
              </a:ext>
            </a:extLst>
          </p:cNvPr>
          <p:cNvSpPr>
            <a:spLocks noGrp="1"/>
          </p:cNvSpPr>
          <p:nvPr>
            <p:ph type="title"/>
          </p:nvPr>
        </p:nvSpPr>
        <p:spPr/>
        <p:txBody>
          <a:bodyPr/>
          <a:lstStyle/>
          <a:p>
            <a:r>
              <a:rPr kumimoji="1" lang="ja-JP" altLang="en-US" dirty="0"/>
              <a:t>まとめ</a:t>
            </a:r>
          </a:p>
        </p:txBody>
      </p:sp>
      <p:sp>
        <p:nvSpPr>
          <p:cNvPr id="3" name="コンテンツ プレースホルダー 2">
            <a:extLst>
              <a:ext uri="{FF2B5EF4-FFF2-40B4-BE49-F238E27FC236}">
                <a16:creationId xmlns:a16="http://schemas.microsoft.com/office/drawing/2014/main" id="{7EC4A2FE-9838-021F-E416-97AA4C57B759}"/>
              </a:ext>
            </a:extLst>
          </p:cNvPr>
          <p:cNvSpPr>
            <a:spLocks noGrp="1"/>
          </p:cNvSpPr>
          <p:nvPr>
            <p:ph idx="1"/>
          </p:nvPr>
        </p:nvSpPr>
        <p:spPr/>
        <p:txBody>
          <a:bodyPr>
            <a:normAutofit/>
          </a:bodyPr>
          <a:lstStyle/>
          <a:p>
            <a:pPr>
              <a:lnSpc>
                <a:spcPct val="100000"/>
              </a:lnSpc>
            </a:pPr>
            <a:r>
              <a:rPr kumimoji="1" lang="ja-JP" altLang="en-US" dirty="0"/>
              <a:t>今回、音楽の記憶はアルツハイマー病終期まで機能している脳部位に記憶されているという結果から、なぜアルツハイマー病でも音楽に関する記憶が保たれているのか、神経解剖学的説明がなされた。</a:t>
            </a:r>
          </a:p>
        </p:txBody>
      </p:sp>
    </p:spTree>
    <p:extLst>
      <p:ext uri="{BB962C8B-B14F-4D97-AF65-F5344CB8AC3E}">
        <p14:creationId xmlns:p14="http://schemas.microsoft.com/office/powerpoint/2010/main" val="3079564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5E924E7-B475-AA00-12DA-4D98A31E9E1A}"/>
              </a:ext>
            </a:extLst>
          </p:cNvPr>
          <p:cNvSpPr>
            <a:spLocks noGrp="1"/>
          </p:cNvSpPr>
          <p:nvPr>
            <p:ph type="title"/>
          </p:nvPr>
        </p:nvSpPr>
        <p:spPr/>
        <p:txBody>
          <a:bodyPr/>
          <a:lstStyle/>
          <a:p>
            <a:r>
              <a:rPr kumimoji="1" lang="ja-JP" altLang="en-US" dirty="0"/>
              <a:t>はじめに</a:t>
            </a:r>
          </a:p>
        </p:txBody>
      </p:sp>
      <p:sp>
        <p:nvSpPr>
          <p:cNvPr id="3" name="コンテンツ プレースホルダー 2">
            <a:extLst>
              <a:ext uri="{FF2B5EF4-FFF2-40B4-BE49-F238E27FC236}">
                <a16:creationId xmlns:a16="http://schemas.microsoft.com/office/drawing/2014/main" id="{A13779B7-E510-08BE-C795-7F56962AEAAE}"/>
              </a:ext>
            </a:extLst>
          </p:cNvPr>
          <p:cNvSpPr>
            <a:spLocks noGrp="1"/>
          </p:cNvSpPr>
          <p:nvPr>
            <p:ph idx="1"/>
          </p:nvPr>
        </p:nvSpPr>
        <p:spPr/>
        <p:txBody>
          <a:bodyPr/>
          <a:lstStyle/>
          <a:p>
            <a:r>
              <a:rPr kumimoji="1" lang="ja-JP" altLang="en-US" dirty="0"/>
              <a:t>音楽の記憶は側頭葉に保存されていると考えられていた。</a:t>
            </a:r>
            <a:endParaRPr kumimoji="1" lang="en-US" altLang="ja-JP" dirty="0"/>
          </a:p>
          <a:p>
            <a:r>
              <a:rPr kumimoji="1" lang="ja-JP" altLang="en-US" dirty="0"/>
              <a:t>しかし、両側側頭葉損傷患者が曲を認識することが出来るという報告から、音楽の記憶は側頭葉ネットワークのみに保存されている訳ではないとわかった。</a:t>
            </a:r>
            <a:endParaRPr kumimoji="1" lang="en-US" altLang="ja-JP" dirty="0"/>
          </a:p>
          <a:p>
            <a:r>
              <a:rPr kumimoji="1" lang="ja-JP" altLang="en-US" dirty="0"/>
              <a:t>意味記憶</a:t>
            </a:r>
            <a:r>
              <a:rPr kumimoji="1" lang="en-US" altLang="ja-JP" dirty="0"/>
              <a:t>/</a:t>
            </a:r>
            <a:r>
              <a:rPr kumimoji="1" lang="ja-JP" altLang="en-US" dirty="0"/>
              <a:t>エピソード記憶、短期記憶</a:t>
            </a:r>
            <a:r>
              <a:rPr kumimoji="1" lang="en-US" altLang="ja-JP" dirty="0"/>
              <a:t>/</a:t>
            </a:r>
            <a:r>
              <a:rPr kumimoji="1" lang="ja-JP" altLang="en-US" dirty="0"/>
              <a:t>長期記憶、顕在記憶</a:t>
            </a:r>
            <a:r>
              <a:rPr kumimoji="1" lang="en-US" altLang="ja-JP" dirty="0"/>
              <a:t>/</a:t>
            </a:r>
            <a:r>
              <a:rPr kumimoji="1" lang="ja-JP" altLang="en-US" dirty="0"/>
              <a:t>潜在記憶などの種類の違いによって関与する脳ネットワークの研究も行われる。</a:t>
            </a:r>
            <a:endParaRPr kumimoji="1" lang="en-US" altLang="ja-JP" dirty="0"/>
          </a:p>
          <a:p>
            <a:r>
              <a:rPr kumimoji="1" lang="ja-JP" altLang="en-US" dirty="0"/>
              <a:t>自伝的記憶に関係する慣れ親しんだ曲を用いた機能的磁気共鳴画像法</a:t>
            </a:r>
            <a:r>
              <a:rPr lang="en-US" altLang="ja-JP" dirty="0"/>
              <a:t> (fMRI)</a:t>
            </a:r>
            <a:r>
              <a:rPr kumimoji="1" lang="ja-JP" altLang="en-US" dirty="0"/>
              <a:t>研究では、内側前頭前皮質、外側前頭前皮質、上側頭溝・上側頭回内の部分の重要な役割が示された。</a:t>
            </a:r>
            <a:endParaRPr kumimoji="1" lang="en-US" altLang="ja-JP" dirty="0"/>
          </a:p>
        </p:txBody>
      </p:sp>
    </p:spTree>
    <p:extLst>
      <p:ext uri="{BB962C8B-B14F-4D97-AF65-F5344CB8AC3E}">
        <p14:creationId xmlns:p14="http://schemas.microsoft.com/office/powerpoint/2010/main" val="3042920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コンテンツ プレースホルダー 8">
            <a:extLst>
              <a:ext uri="{FF2B5EF4-FFF2-40B4-BE49-F238E27FC236}">
                <a16:creationId xmlns:a16="http://schemas.microsoft.com/office/drawing/2014/main" id="{0485658E-C1B2-DC98-0390-F183D1870D29}"/>
              </a:ext>
            </a:extLst>
          </p:cNvPr>
          <p:cNvSpPr>
            <a:spLocks noGrp="1"/>
          </p:cNvSpPr>
          <p:nvPr>
            <p:ph idx="1"/>
          </p:nvPr>
        </p:nvSpPr>
        <p:spPr>
          <a:xfrm>
            <a:off x="838200" y="466725"/>
            <a:ext cx="10515600" cy="5811838"/>
          </a:xfrm>
        </p:spPr>
        <p:txBody>
          <a:bodyPr>
            <a:normAutofit/>
          </a:bodyPr>
          <a:lstStyle/>
          <a:p>
            <a:pPr marL="0" indent="0">
              <a:buNone/>
            </a:pPr>
            <a:r>
              <a:rPr lang="ja-JP" altLang="en-US" sz="3200" dirty="0">
                <a:latin typeface="+mj-lt"/>
              </a:rPr>
              <a:t>はじめに</a:t>
            </a:r>
            <a:endParaRPr lang="en-US" altLang="ja-JP" sz="3200" dirty="0">
              <a:latin typeface="+mj-lt"/>
            </a:endParaRPr>
          </a:p>
          <a:p>
            <a:pPr marL="0" indent="0">
              <a:buNone/>
            </a:pPr>
            <a:endParaRPr lang="en-US" altLang="ja-JP" sz="800" dirty="0"/>
          </a:p>
          <a:p>
            <a:r>
              <a:rPr lang="ja-JP" altLang="en-US" dirty="0"/>
              <a:t>アルツハイマー病では、その最終ステージでも特に音楽の潜在記憶がよく保たれている。</a:t>
            </a:r>
            <a:endParaRPr lang="en-US" altLang="ja-JP" dirty="0"/>
          </a:p>
          <a:p>
            <a:r>
              <a:rPr lang="ja-JP" altLang="en-US" dirty="0"/>
              <a:t>アルツハイマー病の初期段階では、海馬の神経回路</a:t>
            </a:r>
            <a:r>
              <a:rPr lang="en-US" altLang="ja-JP" dirty="0"/>
              <a:t>(</a:t>
            </a:r>
            <a:r>
              <a:rPr lang="ja-JP" altLang="en-US" dirty="0"/>
              <a:t>嗅内皮質、海馬、後帯状皮質</a:t>
            </a:r>
            <a:r>
              <a:rPr lang="en-US" altLang="ja-JP" dirty="0"/>
              <a:t>)</a:t>
            </a:r>
            <a:r>
              <a:rPr lang="ja-JP" altLang="en-US" dirty="0"/>
              <a:t>で変性が始まる。主に側頭葉と頭頂葉、</a:t>
            </a:r>
            <a:r>
              <a:rPr lang="zh-TW" altLang="en-US" dirty="0"/>
              <a:t>眼窩前頭皮質</a:t>
            </a:r>
            <a:r>
              <a:rPr lang="ja-JP" altLang="en-US" dirty="0"/>
              <a:t>、楔前部そして大脳新皮質の広範囲。</a:t>
            </a:r>
            <a:endParaRPr lang="en-US" altLang="ja-JP" dirty="0"/>
          </a:p>
          <a:p>
            <a:r>
              <a:rPr lang="ja-JP" altLang="en-US" dirty="0"/>
              <a:t>しかし、一次感覚野、一次運動野、一次視覚野のほとんどはそのまま保たれている。</a:t>
            </a:r>
            <a:endParaRPr lang="en-US" altLang="ja-JP" dirty="0"/>
          </a:p>
          <a:p>
            <a:r>
              <a:rPr lang="ja-JP" altLang="en-US" dirty="0"/>
              <a:t>我々はアルツハイマー病の脳変性が最後まで保たれている部位が馴染み深い音楽を記憶する役割を果たしていると考え今回の研究を行った。</a:t>
            </a:r>
            <a:endParaRPr lang="en-US" altLang="ja-JP" dirty="0"/>
          </a:p>
          <a:p>
            <a:endParaRPr lang="ja-JP" altLang="en-US" dirty="0"/>
          </a:p>
        </p:txBody>
      </p:sp>
    </p:spTree>
    <p:extLst>
      <p:ext uri="{BB962C8B-B14F-4D97-AF65-F5344CB8AC3E}">
        <p14:creationId xmlns:p14="http://schemas.microsoft.com/office/powerpoint/2010/main" val="228296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468EF3-1CDE-EEBD-5D6C-A35A77A55210}"/>
              </a:ext>
            </a:extLst>
          </p:cNvPr>
          <p:cNvSpPr>
            <a:spLocks noGrp="1"/>
          </p:cNvSpPr>
          <p:nvPr>
            <p:ph type="title"/>
          </p:nvPr>
        </p:nvSpPr>
        <p:spPr/>
        <p:txBody>
          <a:bodyPr/>
          <a:lstStyle/>
          <a:p>
            <a:r>
              <a:rPr kumimoji="1" lang="ja-JP" altLang="en-US" dirty="0"/>
              <a:t>研究 </a:t>
            </a:r>
            <a:r>
              <a:rPr kumimoji="1" lang="en-US" altLang="ja-JP" dirty="0"/>
              <a:t>1</a:t>
            </a:r>
            <a:r>
              <a:rPr kumimoji="1" lang="ja-JP" altLang="en-US" dirty="0"/>
              <a:t>：音楽の記憶</a:t>
            </a:r>
          </a:p>
        </p:txBody>
      </p:sp>
      <p:sp>
        <p:nvSpPr>
          <p:cNvPr id="3" name="コンテンツ プレースホルダー 2">
            <a:extLst>
              <a:ext uri="{FF2B5EF4-FFF2-40B4-BE49-F238E27FC236}">
                <a16:creationId xmlns:a16="http://schemas.microsoft.com/office/drawing/2014/main" id="{5B81B01C-525F-EA2A-46D7-C17AF33B3E4C}"/>
              </a:ext>
            </a:extLst>
          </p:cNvPr>
          <p:cNvSpPr>
            <a:spLocks noGrp="1"/>
          </p:cNvSpPr>
          <p:nvPr>
            <p:ph idx="1"/>
          </p:nvPr>
        </p:nvSpPr>
        <p:spPr>
          <a:xfrm>
            <a:off x="904240" y="1866265"/>
            <a:ext cx="11115162" cy="4351338"/>
          </a:xfrm>
        </p:spPr>
        <p:txBody>
          <a:bodyPr>
            <a:normAutofit/>
          </a:bodyPr>
          <a:lstStyle/>
          <a:p>
            <a:r>
              <a:rPr kumimoji="1" lang="ja-JP" altLang="en-US" dirty="0"/>
              <a:t>被験者　</a:t>
            </a:r>
            <a:endParaRPr kumimoji="1" lang="en-US" altLang="ja-JP" dirty="0"/>
          </a:p>
          <a:p>
            <a:pPr marL="0" indent="0">
              <a:buNone/>
            </a:pPr>
            <a:r>
              <a:rPr kumimoji="1" lang="ja-JP" altLang="en-US" dirty="0"/>
              <a:t>   ｰ</a:t>
            </a:r>
            <a:r>
              <a:rPr kumimoji="1" lang="en-US" altLang="ja-JP" dirty="0"/>
              <a:t>22</a:t>
            </a:r>
            <a:r>
              <a:rPr kumimoji="1" lang="ja-JP" altLang="en-US" dirty="0"/>
              <a:t>名右利き　</a:t>
            </a:r>
            <a:r>
              <a:rPr kumimoji="1" lang="en-US" altLang="ja-JP" dirty="0"/>
              <a:t>24</a:t>
            </a:r>
            <a:r>
              <a:rPr kumimoji="1" lang="ja-JP" altLang="en-US" dirty="0"/>
              <a:t>ｰ</a:t>
            </a:r>
            <a:r>
              <a:rPr kumimoji="1" lang="en-US" altLang="ja-JP" dirty="0"/>
              <a:t>32</a:t>
            </a:r>
            <a:r>
              <a:rPr kumimoji="1" lang="ja-JP" altLang="en-US" dirty="0"/>
              <a:t>歳</a:t>
            </a:r>
            <a:r>
              <a:rPr kumimoji="1" lang="en-US" altLang="ja-JP" dirty="0"/>
              <a:t>(</a:t>
            </a:r>
            <a:r>
              <a:rPr kumimoji="1" lang="ja-JP" altLang="en-US" dirty="0"/>
              <a:t>平均</a:t>
            </a:r>
            <a:r>
              <a:rPr kumimoji="1" lang="en-US" altLang="ja-JP" dirty="0"/>
              <a:t>28±2.2)</a:t>
            </a:r>
            <a:r>
              <a:rPr kumimoji="1" lang="ja-JP" altLang="en-US" dirty="0"/>
              <a:t>　男</a:t>
            </a:r>
            <a:r>
              <a:rPr kumimoji="1" lang="en-US" altLang="ja-JP" dirty="0"/>
              <a:t>16</a:t>
            </a:r>
            <a:r>
              <a:rPr kumimoji="1" lang="ja-JP" altLang="en-US" dirty="0"/>
              <a:t>女</a:t>
            </a:r>
            <a:r>
              <a:rPr kumimoji="1" lang="en-US" altLang="ja-JP" dirty="0"/>
              <a:t>16</a:t>
            </a:r>
            <a:r>
              <a:rPr kumimoji="1" lang="ja-JP" altLang="en-US" dirty="0"/>
              <a:t>名</a:t>
            </a:r>
            <a:endParaRPr kumimoji="1" lang="en-US" altLang="ja-JP" dirty="0"/>
          </a:p>
          <a:p>
            <a:pPr marL="0" indent="0">
              <a:buNone/>
            </a:pPr>
            <a:r>
              <a:rPr lang="ja-JP" altLang="en-US" dirty="0"/>
              <a:t>   ｰ全員ドイツ国籍でドイツ語が母国語</a:t>
            </a:r>
            <a:endParaRPr lang="en-US" altLang="ja-JP" dirty="0"/>
          </a:p>
          <a:p>
            <a:pPr marL="0" indent="0">
              <a:buNone/>
            </a:pPr>
            <a:r>
              <a:rPr lang="ja-JP" altLang="en-US" dirty="0"/>
              <a:t>   ｰ音楽のプロなし、</a:t>
            </a:r>
            <a:r>
              <a:rPr lang="en-US" altLang="ja-JP" dirty="0"/>
              <a:t>17</a:t>
            </a:r>
            <a:r>
              <a:rPr lang="ja-JP" altLang="en-US" dirty="0"/>
              <a:t>名は楽器を習った経験あり</a:t>
            </a:r>
            <a:endParaRPr lang="en-US" altLang="ja-JP" dirty="0"/>
          </a:p>
          <a:p>
            <a:pPr marL="0" indent="0">
              <a:buNone/>
            </a:pPr>
            <a:r>
              <a:rPr lang="ja-JP" altLang="en-US" dirty="0"/>
              <a:t>    ３名は研究が行われた時期も楽器を演奏</a:t>
            </a:r>
            <a:endParaRPr lang="en-US" altLang="ja-JP" dirty="0"/>
          </a:p>
          <a:p>
            <a:pPr marL="0" indent="0">
              <a:buNone/>
            </a:pPr>
            <a:endParaRPr kumimoji="1" lang="en-US" altLang="ja-JP" dirty="0"/>
          </a:p>
          <a:p>
            <a:r>
              <a:rPr kumimoji="1" lang="ja-JP" altLang="en-US" dirty="0"/>
              <a:t>使用曲</a:t>
            </a:r>
            <a:r>
              <a:rPr lang="en-US" altLang="ja-JP" dirty="0"/>
              <a:t>   </a:t>
            </a:r>
            <a:r>
              <a:rPr lang="ja-JP" altLang="en-US" dirty="0"/>
              <a:t>ｰ </a:t>
            </a:r>
            <a:r>
              <a:rPr kumimoji="1" lang="ja-JP" altLang="en-US" dirty="0"/>
              <a:t>馴染み深い曲    最近聞いた曲</a:t>
            </a:r>
            <a:r>
              <a:rPr lang="en-US" altLang="ja-JP" dirty="0"/>
              <a:t>    </a:t>
            </a:r>
            <a:r>
              <a:rPr kumimoji="1" lang="ja-JP" altLang="en-US" dirty="0"/>
              <a:t>知らない曲</a:t>
            </a:r>
            <a:endParaRPr kumimoji="1" lang="en-US" altLang="ja-JP" dirty="0"/>
          </a:p>
          <a:p>
            <a:pPr marL="0" indent="0">
              <a:buNone/>
            </a:pPr>
            <a:endParaRPr kumimoji="1" lang="ja-JP" altLang="en-US" dirty="0"/>
          </a:p>
        </p:txBody>
      </p:sp>
    </p:spTree>
    <p:extLst>
      <p:ext uri="{BB962C8B-B14F-4D97-AF65-F5344CB8AC3E}">
        <p14:creationId xmlns:p14="http://schemas.microsoft.com/office/powerpoint/2010/main" val="2413295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468EF3-1CDE-EEBD-5D6C-A35A77A55210}"/>
              </a:ext>
            </a:extLst>
          </p:cNvPr>
          <p:cNvSpPr>
            <a:spLocks noGrp="1"/>
          </p:cNvSpPr>
          <p:nvPr>
            <p:ph type="title"/>
          </p:nvPr>
        </p:nvSpPr>
        <p:spPr/>
        <p:txBody>
          <a:bodyPr>
            <a:normAutofit/>
          </a:bodyPr>
          <a:lstStyle/>
          <a:p>
            <a:r>
              <a:rPr kumimoji="1" lang="ja-JP" altLang="en-US" sz="3200" dirty="0"/>
              <a:t>研究 </a:t>
            </a:r>
            <a:r>
              <a:rPr kumimoji="1" lang="en-US" altLang="ja-JP" sz="3200" dirty="0"/>
              <a:t>1</a:t>
            </a:r>
            <a:r>
              <a:rPr kumimoji="1" lang="ja-JP" altLang="en-US" sz="3200" dirty="0"/>
              <a:t>：音楽の記憶</a:t>
            </a:r>
          </a:p>
        </p:txBody>
      </p:sp>
      <p:pic>
        <p:nvPicPr>
          <p:cNvPr id="5" name="図 4">
            <a:extLst>
              <a:ext uri="{FF2B5EF4-FFF2-40B4-BE49-F238E27FC236}">
                <a16:creationId xmlns:a16="http://schemas.microsoft.com/office/drawing/2014/main" id="{CF2692D1-B282-6C38-F66E-150C2F88ABAE}"/>
              </a:ext>
            </a:extLst>
          </p:cNvPr>
          <p:cNvPicPr>
            <a:picLocks noChangeAspect="1"/>
          </p:cNvPicPr>
          <p:nvPr/>
        </p:nvPicPr>
        <p:blipFill rotWithShape="1">
          <a:blip r:embed="rId3"/>
          <a:srcRect l="18158" t="34015" r="24482" b="48208"/>
          <a:stretch/>
        </p:blipFill>
        <p:spPr>
          <a:xfrm>
            <a:off x="3195680" y="1539996"/>
            <a:ext cx="8881869" cy="1548440"/>
          </a:xfrm>
          <a:prstGeom prst="rect">
            <a:avLst/>
          </a:prstGeom>
        </p:spPr>
      </p:pic>
      <p:pic>
        <p:nvPicPr>
          <p:cNvPr id="7" name="図 6">
            <a:extLst>
              <a:ext uri="{FF2B5EF4-FFF2-40B4-BE49-F238E27FC236}">
                <a16:creationId xmlns:a16="http://schemas.microsoft.com/office/drawing/2014/main" id="{8208B2DC-9ED9-53BA-3652-46BAC8B24A83}"/>
              </a:ext>
            </a:extLst>
          </p:cNvPr>
          <p:cNvPicPr>
            <a:picLocks noChangeAspect="1"/>
          </p:cNvPicPr>
          <p:nvPr/>
        </p:nvPicPr>
        <p:blipFill rotWithShape="1">
          <a:blip r:embed="rId4"/>
          <a:srcRect l="19376" t="43382" r="24106" b="36714"/>
          <a:stretch/>
        </p:blipFill>
        <p:spPr>
          <a:xfrm>
            <a:off x="3224709" y="3236847"/>
            <a:ext cx="8751450" cy="1733612"/>
          </a:xfrm>
          <a:prstGeom prst="rect">
            <a:avLst/>
          </a:prstGeom>
        </p:spPr>
      </p:pic>
      <p:pic>
        <p:nvPicPr>
          <p:cNvPr id="11" name="図 10">
            <a:extLst>
              <a:ext uri="{FF2B5EF4-FFF2-40B4-BE49-F238E27FC236}">
                <a16:creationId xmlns:a16="http://schemas.microsoft.com/office/drawing/2014/main" id="{130C7172-3C02-FA52-2A32-4B7060FF7386}"/>
              </a:ext>
            </a:extLst>
          </p:cNvPr>
          <p:cNvPicPr>
            <a:picLocks noChangeAspect="1"/>
          </p:cNvPicPr>
          <p:nvPr/>
        </p:nvPicPr>
        <p:blipFill rotWithShape="1">
          <a:blip r:embed="rId5"/>
          <a:srcRect l="19376" t="48889" r="24106" b="33333"/>
          <a:stretch/>
        </p:blipFill>
        <p:spPr>
          <a:xfrm>
            <a:off x="3253738" y="5118870"/>
            <a:ext cx="8751451" cy="1548440"/>
          </a:xfrm>
          <a:prstGeom prst="rect">
            <a:avLst/>
          </a:prstGeom>
        </p:spPr>
      </p:pic>
      <p:sp>
        <p:nvSpPr>
          <p:cNvPr id="4" name="テキスト ボックス 3">
            <a:extLst>
              <a:ext uri="{FF2B5EF4-FFF2-40B4-BE49-F238E27FC236}">
                <a16:creationId xmlns:a16="http://schemas.microsoft.com/office/drawing/2014/main" id="{87D220DF-A597-B35C-AF66-433A10692EE4}"/>
              </a:ext>
            </a:extLst>
          </p:cNvPr>
          <p:cNvSpPr txBox="1"/>
          <p:nvPr/>
        </p:nvSpPr>
        <p:spPr>
          <a:xfrm>
            <a:off x="257247" y="1892952"/>
            <a:ext cx="1462260" cy="523220"/>
          </a:xfrm>
          <a:prstGeom prst="rect">
            <a:avLst/>
          </a:prstGeom>
          <a:noFill/>
        </p:spPr>
        <p:txBody>
          <a:bodyPr wrap="none" rtlCol="0">
            <a:spAutoFit/>
          </a:bodyPr>
          <a:lstStyle/>
          <a:p>
            <a:r>
              <a:rPr kumimoji="1" lang="en-US" altLang="ja-JP" sz="2800" dirty="0"/>
              <a:t>1</a:t>
            </a:r>
            <a:r>
              <a:rPr kumimoji="1" lang="ja-JP" altLang="en-US" sz="2800" dirty="0"/>
              <a:t>．選曲</a:t>
            </a:r>
          </a:p>
        </p:txBody>
      </p:sp>
      <p:sp>
        <p:nvSpPr>
          <p:cNvPr id="9" name="テキスト ボックス 8">
            <a:extLst>
              <a:ext uri="{FF2B5EF4-FFF2-40B4-BE49-F238E27FC236}">
                <a16:creationId xmlns:a16="http://schemas.microsoft.com/office/drawing/2014/main" id="{80D4D727-23E1-5933-A3F8-078FDBF25BF5}"/>
              </a:ext>
            </a:extLst>
          </p:cNvPr>
          <p:cNvSpPr txBox="1"/>
          <p:nvPr/>
        </p:nvSpPr>
        <p:spPr>
          <a:xfrm>
            <a:off x="241640" y="3682389"/>
            <a:ext cx="2698175" cy="1384995"/>
          </a:xfrm>
          <a:prstGeom prst="rect">
            <a:avLst/>
          </a:prstGeom>
          <a:noFill/>
        </p:spPr>
        <p:txBody>
          <a:bodyPr wrap="none" rtlCol="0">
            <a:spAutoFit/>
          </a:bodyPr>
          <a:lstStyle/>
          <a:p>
            <a:r>
              <a:rPr kumimoji="1" lang="en-US" altLang="ja-JP" sz="2800" dirty="0"/>
              <a:t>2</a:t>
            </a:r>
            <a:r>
              <a:rPr kumimoji="1" lang="ja-JP" altLang="en-US" sz="2800" dirty="0"/>
              <a:t>．知らない曲</a:t>
            </a:r>
            <a:endParaRPr kumimoji="1" lang="en-US" altLang="ja-JP" sz="2800" dirty="0"/>
          </a:p>
          <a:p>
            <a:r>
              <a:rPr kumimoji="1" lang="ja-JP" altLang="en-US" sz="2800" dirty="0"/>
              <a:t>　 を聞く→</a:t>
            </a:r>
            <a:endParaRPr kumimoji="1" lang="en-US" altLang="ja-JP" sz="2800" dirty="0"/>
          </a:p>
          <a:p>
            <a:r>
              <a:rPr kumimoji="1" lang="ja-JP" altLang="en-US" sz="2800" dirty="0"/>
              <a:t>　最近聞いた曲</a:t>
            </a:r>
          </a:p>
        </p:txBody>
      </p:sp>
      <p:sp>
        <p:nvSpPr>
          <p:cNvPr id="10" name="テキスト ボックス 9">
            <a:extLst>
              <a:ext uri="{FF2B5EF4-FFF2-40B4-BE49-F238E27FC236}">
                <a16:creationId xmlns:a16="http://schemas.microsoft.com/office/drawing/2014/main" id="{4A2BC772-F29F-125B-8525-E5961FD8B898}"/>
              </a:ext>
            </a:extLst>
          </p:cNvPr>
          <p:cNvSpPr txBox="1"/>
          <p:nvPr/>
        </p:nvSpPr>
        <p:spPr>
          <a:xfrm>
            <a:off x="339225" y="5471826"/>
            <a:ext cx="1542410" cy="523220"/>
          </a:xfrm>
          <a:prstGeom prst="rect">
            <a:avLst/>
          </a:prstGeom>
          <a:noFill/>
        </p:spPr>
        <p:txBody>
          <a:bodyPr wrap="none" rtlCol="0">
            <a:spAutoFit/>
          </a:bodyPr>
          <a:lstStyle/>
          <a:p>
            <a:r>
              <a:rPr kumimoji="1" lang="en-US" altLang="ja-JP" sz="2800" dirty="0"/>
              <a:t>3</a:t>
            </a:r>
            <a:r>
              <a:rPr kumimoji="1" lang="ja-JP" altLang="en-US" sz="2800" dirty="0"/>
              <a:t>．</a:t>
            </a:r>
            <a:r>
              <a:rPr kumimoji="1" lang="en-US" altLang="ja-JP" sz="2800" dirty="0" err="1"/>
              <a:t>fMIR</a:t>
            </a:r>
            <a:endParaRPr kumimoji="1" lang="ja-JP" altLang="en-US" sz="2800" dirty="0"/>
          </a:p>
        </p:txBody>
      </p:sp>
    </p:spTree>
    <p:extLst>
      <p:ext uri="{BB962C8B-B14F-4D97-AF65-F5344CB8AC3E}">
        <p14:creationId xmlns:p14="http://schemas.microsoft.com/office/powerpoint/2010/main" val="2426864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1125C16-516E-60CF-2283-87C44B038CA2}"/>
              </a:ext>
            </a:extLst>
          </p:cNvPr>
          <p:cNvSpPr>
            <a:spLocks noGrp="1"/>
          </p:cNvSpPr>
          <p:nvPr>
            <p:ph type="title"/>
          </p:nvPr>
        </p:nvSpPr>
        <p:spPr/>
        <p:txBody>
          <a:bodyPr/>
          <a:lstStyle/>
          <a:p>
            <a:r>
              <a:rPr kumimoji="1" lang="ja-JP" altLang="en-US" dirty="0"/>
              <a:t>研究 </a:t>
            </a:r>
            <a:r>
              <a:rPr kumimoji="1" lang="en-US" altLang="ja-JP" dirty="0"/>
              <a:t>2</a:t>
            </a:r>
            <a:r>
              <a:rPr kumimoji="1" lang="ja-JP" altLang="en-US" dirty="0"/>
              <a:t>：音楽の記憶とアルツハイマー病</a:t>
            </a:r>
          </a:p>
        </p:txBody>
      </p:sp>
      <p:sp>
        <p:nvSpPr>
          <p:cNvPr id="3" name="コンテンツ プレースホルダー 2">
            <a:extLst>
              <a:ext uri="{FF2B5EF4-FFF2-40B4-BE49-F238E27FC236}">
                <a16:creationId xmlns:a16="http://schemas.microsoft.com/office/drawing/2014/main" id="{CC7EDE5E-6458-871A-3CB4-5B5E76A8CB49}"/>
              </a:ext>
            </a:extLst>
          </p:cNvPr>
          <p:cNvSpPr>
            <a:spLocks noGrp="1"/>
          </p:cNvSpPr>
          <p:nvPr>
            <p:ph idx="1"/>
          </p:nvPr>
        </p:nvSpPr>
        <p:spPr>
          <a:xfrm>
            <a:off x="838200" y="1825625"/>
            <a:ext cx="10807700" cy="4351338"/>
          </a:xfrm>
        </p:spPr>
        <p:txBody>
          <a:bodyPr>
            <a:normAutofit lnSpcReduction="10000"/>
          </a:bodyPr>
          <a:lstStyle/>
          <a:p>
            <a:r>
              <a:rPr kumimoji="1" lang="ja-JP" altLang="en-US" dirty="0"/>
              <a:t>被験者</a:t>
            </a:r>
            <a:endParaRPr kumimoji="1" lang="en-US" altLang="ja-JP" dirty="0"/>
          </a:p>
          <a:p>
            <a:pPr marL="0" indent="0">
              <a:buNone/>
            </a:pPr>
            <a:r>
              <a:rPr kumimoji="1" lang="ja-JP" altLang="en-US" dirty="0"/>
              <a:t>アルツハイマー病群　</a:t>
            </a:r>
            <a:endParaRPr kumimoji="1" lang="en-US" altLang="ja-JP" dirty="0"/>
          </a:p>
          <a:p>
            <a:pPr marL="0" indent="0">
              <a:buNone/>
            </a:pPr>
            <a:r>
              <a:rPr kumimoji="1" lang="ja-JP" altLang="en-US" dirty="0"/>
              <a:t>　 </a:t>
            </a:r>
            <a:r>
              <a:rPr kumimoji="1" lang="en-US" altLang="ja-JP" dirty="0"/>
              <a:t>20</a:t>
            </a:r>
            <a:r>
              <a:rPr kumimoji="1" lang="ja-JP" altLang="en-US" dirty="0"/>
              <a:t>名</a:t>
            </a:r>
            <a:r>
              <a:rPr kumimoji="1" lang="en-US" altLang="ja-JP" dirty="0"/>
              <a:t>(</a:t>
            </a:r>
            <a:r>
              <a:rPr kumimoji="1" lang="ja-JP" altLang="en-US" dirty="0"/>
              <a:t>男</a:t>
            </a:r>
            <a:r>
              <a:rPr kumimoji="1" lang="en-US" altLang="ja-JP" dirty="0"/>
              <a:t>10</a:t>
            </a:r>
            <a:r>
              <a:rPr kumimoji="1" lang="ja-JP" altLang="en-US" dirty="0"/>
              <a:t>女</a:t>
            </a:r>
            <a:r>
              <a:rPr kumimoji="1" lang="en-US" altLang="ja-JP" dirty="0"/>
              <a:t>10)</a:t>
            </a:r>
            <a:r>
              <a:rPr kumimoji="1" lang="ja-JP" altLang="en-US" dirty="0"/>
              <a:t>　平均年齢 </a:t>
            </a:r>
            <a:r>
              <a:rPr lang="en-US" altLang="ja-JP" dirty="0"/>
              <a:t>68.9±9</a:t>
            </a:r>
            <a:r>
              <a:rPr lang="ja-JP" altLang="en-US" dirty="0"/>
              <a:t>歳　</a:t>
            </a:r>
            <a:r>
              <a:rPr lang="en-US" altLang="ja-JP" dirty="0"/>
              <a:t>MMSE 20.6±4.5</a:t>
            </a:r>
            <a:r>
              <a:rPr lang="ja-JP" altLang="en-US" dirty="0"/>
              <a:t>点</a:t>
            </a:r>
            <a:endParaRPr lang="en-US" altLang="ja-JP" dirty="0"/>
          </a:p>
          <a:p>
            <a:pPr marL="0" indent="0">
              <a:buNone/>
            </a:pPr>
            <a:r>
              <a:rPr lang="ja-JP" altLang="en-US" dirty="0"/>
              <a:t>健常コントロール群</a:t>
            </a:r>
            <a:endParaRPr lang="en-US" altLang="ja-JP" dirty="0"/>
          </a:p>
          <a:p>
            <a:pPr marL="0" indent="0">
              <a:buNone/>
            </a:pPr>
            <a:r>
              <a:rPr lang="ja-JP" altLang="en-US" dirty="0"/>
              <a:t>　 </a:t>
            </a:r>
            <a:r>
              <a:rPr lang="en-US" altLang="ja-JP" dirty="0"/>
              <a:t>34</a:t>
            </a:r>
            <a:r>
              <a:rPr lang="ja-JP" altLang="en-US" dirty="0"/>
              <a:t>名</a:t>
            </a:r>
            <a:r>
              <a:rPr lang="en-US" altLang="ja-JP" dirty="0"/>
              <a:t>(</a:t>
            </a:r>
            <a:r>
              <a:rPr lang="ja-JP" altLang="en-US" dirty="0"/>
              <a:t>男</a:t>
            </a:r>
            <a:r>
              <a:rPr lang="en-US" altLang="ja-JP" dirty="0"/>
              <a:t>14</a:t>
            </a:r>
            <a:r>
              <a:rPr lang="ja-JP" altLang="en-US" dirty="0"/>
              <a:t>女</a:t>
            </a:r>
            <a:r>
              <a:rPr lang="en-US" altLang="ja-JP" dirty="0"/>
              <a:t>20)</a:t>
            </a:r>
            <a:r>
              <a:rPr lang="ja-JP" altLang="en-US" dirty="0"/>
              <a:t>　平均年齢 </a:t>
            </a:r>
            <a:r>
              <a:rPr lang="en-US" altLang="ja-JP" dirty="0"/>
              <a:t>68.1±7.2</a:t>
            </a:r>
            <a:r>
              <a:rPr lang="ja-JP" altLang="en-US" dirty="0"/>
              <a:t>歳　</a:t>
            </a:r>
            <a:r>
              <a:rPr lang="en-US" altLang="ja-JP" dirty="0"/>
              <a:t>MMSE 29.1±0.8</a:t>
            </a:r>
            <a:r>
              <a:rPr lang="ja-JP" altLang="en-US" dirty="0"/>
              <a:t>点</a:t>
            </a:r>
            <a:endParaRPr lang="en-US" altLang="ja-JP" dirty="0"/>
          </a:p>
          <a:p>
            <a:pPr marL="0" indent="0">
              <a:buNone/>
            </a:pPr>
            <a:endParaRPr kumimoji="1" lang="en-US" altLang="ja-JP" dirty="0"/>
          </a:p>
          <a:p>
            <a:r>
              <a:rPr kumimoji="1" lang="ja-JP" altLang="en-US" dirty="0"/>
              <a:t>脳画像</a:t>
            </a:r>
            <a:endParaRPr kumimoji="1" lang="en-US" altLang="ja-JP" dirty="0"/>
          </a:p>
          <a:p>
            <a:pPr marL="0" indent="0">
              <a:buNone/>
            </a:pPr>
            <a:r>
              <a:rPr kumimoji="1" lang="ja-JP" altLang="en-US" dirty="0"/>
              <a:t>     核磁気共鳴画像法 </a:t>
            </a:r>
            <a:r>
              <a:rPr kumimoji="1" lang="en-US" altLang="ja-JP" dirty="0"/>
              <a:t>(MIR</a:t>
            </a:r>
            <a:r>
              <a:rPr lang="en-US" altLang="ja-JP" dirty="0"/>
              <a:t>: magnetic resonance imaging)</a:t>
            </a:r>
            <a:r>
              <a:rPr lang="ja-JP" altLang="en-US" dirty="0"/>
              <a:t> </a:t>
            </a:r>
            <a:endParaRPr lang="en-US" altLang="ja-JP" dirty="0"/>
          </a:p>
          <a:p>
            <a:pPr marL="0" indent="0">
              <a:buNone/>
            </a:pPr>
            <a:r>
              <a:rPr kumimoji="1" lang="ja-JP" altLang="en-US" dirty="0"/>
              <a:t>     陽電子放出断層撮影 </a:t>
            </a:r>
            <a:r>
              <a:rPr kumimoji="1" lang="en-US" altLang="ja-JP" dirty="0"/>
              <a:t>(</a:t>
            </a:r>
            <a:r>
              <a:rPr lang="en-US" altLang="ja-JP" dirty="0"/>
              <a:t>PET:</a:t>
            </a:r>
            <a:r>
              <a:rPr lang="ja-JP" altLang="en-US" dirty="0"/>
              <a:t> </a:t>
            </a:r>
            <a:r>
              <a:rPr lang="en-US" altLang="ja-JP" dirty="0"/>
              <a:t>positron emission tomography)</a:t>
            </a:r>
            <a:endParaRPr kumimoji="1" lang="ja-JP" altLang="en-US" dirty="0"/>
          </a:p>
        </p:txBody>
      </p:sp>
    </p:spTree>
    <p:extLst>
      <p:ext uri="{BB962C8B-B14F-4D97-AF65-F5344CB8AC3E}">
        <p14:creationId xmlns:p14="http://schemas.microsoft.com/office/powerpoint/2010/main" val="1340571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FFB8FC0-336B-7C2D-DE68-AA6A7584041D}"/>
              </a:ext>
            </a:extLst>
          </p:cNvPr>
          <p:cNvSpPr>
            <a:spLocks noGrp="1"/>
          </p:cNvSpPr>
          <p:nvPr>
            <p:ph type="title"/>
          </p:nvPr>
        </p:nvSpPr>
        <p:spPr/>
        <p:txBody>
          <a:bodyPr/>
          <a:lstStyle/>
          <a:p>
            <a:r>
              <a:rPr kumimoji="1" lang="ja-JP" altLang="en-US" dirty="0"/>
              <a:t>結果</a:t>
            </a:r>
          </a:p>
        </p:txBody>
      </p:sp>
      <p:pic>
        <p:nvPicPr>
          <p:cNvPr id="5" name="コンテンツ プレースホルダー 4">
            <a:extLst>
              <a:ext uri="{FF2B5EF4-FFF2-40B4-BE49-F238E27FC236}">
                <a16:creationId xmlns:a16="http://schemas.microsoft.com/office/drawing/2014/main" id="{0627CFEB-528A-E515-3788-7386CF3468D6}"/>
              </a:ext>
            </a:extLst>
          </p:cNvPr>
          <p:cNvPicPr>
            <a:picLocks noGrp="1" noChangeAspect="1"/>
          </p:cNvPicPr>
          <p:nvPr>
            <p:ph idx="1"/>
          </p:nvPr>
        </p:nvPicPr>
        <p:blipFill rotWithShape="1">
          <a:blip r:embed="rId3"/>
          <a:srcRect l="21527" t="31759" r="26311" b="26545"/>
          <a:stretch/>
        </p:blipFill>
        <p:spPr>
          <a:xfrm>
            <a:off x="698576" y="1916772"/>
            <a:ext cx="5124413" cy="2304142"/>
          </a:xfrm>
        </p:spPr>
      </p:pic>
      <p:pic>
        <p:nvPicPr>
          <p:cNvPr id="7" name="図 6">
            <a:extLst>
              <a:ext uri="{FF2B5EF4-FFF2-40B4-BE49-F238E27FC236}">
                <a16:creationId xmlns:a16="http://schemas.microsoft.com/office/drawing/2014/main" id="{4C361002-464A-AA8E-7CD3-2CF9E6FF5F05}"/>
              </a:ext>
            </a:extLst>
          </p:cNvPr>
          <p:cNvPicPr>
            <a:picLocks noChangeAspect="1"/>
          </p:cNvPicPr>
          <p:nvPr/>
        </p:nvPicPr>
        <p:blipFill rotWithShape="1">
          <a:blip r:embed="rId4"/>
          <a:srcRect l="23453" t="16931" r="28572" b="7090"/>
          <a:stretch/>
        </p:blipFill>
        <p:spPr>
          <a:xfrm>
            <a:off x="6188600" y="229350"/>
            <a:ext cx="5397424" cy="4808128"/>
          </a:xfrm>
          <a:prstGeom prst="rect">
            <a:avLst/>
          </a:prstGeom>
        </p:spPr>
      </p:pic>
      <p:sp>
        <p:nvSpPr>
          <p:cNvPr id="3" name="テキスト ボックス 2">
            <a:extLst>
              <a:ext uri="{FF2B5EF4-FFF2-40B4-BE49-F238E27FC236}">
                <a16:creationId xmlns:a16="http://schemas.microsoft.com/office/drawing/2014/main" id="{395EA0C6-C718-BB57-52E0-BA316921FFB7}"/>
              </a:ext>
            </a:extLst>
          </p:cNvPr>
          <p:cNvSpPr txBox="1"/>
          <p:nvPr/>
        </p:nvSpPr>
        <p:spPr>
          <a:xfrm>
            <a:off x="1083998" y="4336308"/>
            <a:ext cx="4766204" cy="461665"/>
          </a:xfrm>
          <a:prstGeom prst="rect">
            <a:avLst/>
          </a:prstGeom>
          <a:noFill/>
        </p:spPr>
        <p:txBody>
          <a:bodyPr wrap="square" rtlCol="0">
            <a:spAutoFit/>
          </a:bodyPr>
          <a:lstStyle/>
          <a:p>
            <a:r>
              <a:rPr kumimoji="1" lang="ja-JP" altLang="en-US" sz="2400" dirty="0"/>
              <a:t>馴染み深い曲 </a:t>
            </a:r>
            <a:r>
              <a:rPr kumimoji="1" lang="en-US" altLang="ja-JP" sz="2400" dirty="0"/>
              <a:t>vs </a:t>
            </a:r>
            <a:r>
              <a:rPr kumimoji="1" lang="ja-JP" altLang="en-US" sz="2400" dirty="0"/>
              <a:t>最近聞いた曲</a:t>
            </a:r>
          </a:p>
        </p:txBody>
      </p:sp>
      <p:sp>
        <p:nvSpPr>
          <p:cNvPr id="4" name="テキスト ボックス 3">
            <a:extLst>
              <a:ext uri="{FF2B5EF4-FFF2-40B4-BE49-F238E27FC236}">
                <a16:creationId xmlns:a16="http://schemas.microsoft.com/office/drawing/2014/main" id="{C2D79B70-20EB-8E02-9ED4-CAC6C183726F}"/>
              </a:ext>
            </a:extLst>
          </p:cNvPr>
          <p:cNvSpPr txBox="1"/>
          <p:nvPr/>
        </p:nvSpPr>
        <p:spPr>
          <a:xfrm>
            <a:off x="6819820" y="5149843"/>
            <a:ext cx="4766204" cy="461665"/>
          </a:xfrm>
          <a:prstGeom prst="rect">
            <a:avLst/>
          </a:prstGeom>
          <a:noFill/>
        </p:spPr>
        <p:txBody>
          <a:bodyPr wrap="square" rtlCol="0">
            <a:spAutoFit/>
          </a:bodyPr>
          <a:lstStyle/>
          <a:p>
            <a:r>
              <a:rPr kumimoji="1" lang="ja-JP" altLang="en-US" sz="2400" dirty="0"/>
              <a:t>馴染み深い曲 </a:t>
            </a:r>
            <a:r>
              <a:rPr kumimoji="1" lang="en-US" altLang="ja-JP" sz="2400" dirty="0"/>
              <a:t>vs </a:t>
            </a:r>
            <a:r>
              <a:rPr kumimoji="1" lang="ja-JP" altLang="en-US" sz="2400" dirty="0"/>
              <a:t>知らない曲</a:t>
            </a:r>
          </a:p>
        </p:txBody>
      </p:sp>
      <p:sp>
        <p:nvSpPr>
          <p:cNvPr id="6" name="テキスト ボックス 5">
            <a:extLst>
              <a:ext uri="{FF2B5EF4-FFF2-40B4-BE49-F238E27FC236}">
                <a16:creationId xmlns:a16="http://schemas.microsoft.com/office/drawing/2014/main" id="{21B4A5FE-F783-3740-F2F6-0AF2C668E91B}"/>
              </a:ext>
            </a:extLst>
          </p:cNvPr>
          <p:cNvSpPr txBox="1"/>
          <p:nvPr/>
        </p:nvSpPr>
        <p:spPr>
          <a:xfrm>
            <a:off x="1527512" y="4855311"/>
            <a:ext cx="2954655" cy="830997"/>
          </a:xfrm>
          <a:prstGeom prst="rect">
            <a:avLst/>
          </a:prstGeom>
          <a:noFill/>
        </p:spPr>
        <p:txBody>
          <a:bodyPr wrap="none" rtlCol="0">
            <a:spAutoFit/>
          </a:bodyPr>
          <a:lstStyle/>
          <a:p>
            <a:r>
              <a:rPr kumimoji="1" lang="ja-JP" altLang="en-US" sz="2400" dirty="0"/>
              <a:t>・前帯状皮質尾側</a:t>
            </a:r>
            <a:endParaRPr kumimoji="1" lang="en-US" altLang="ja-JP" sz="2400" dirty="0"/>
          </a:p>
          <a:p>
            <a:r>
              <a:rPr kumimoji="1" lang="ja-JP" altLang="en-US" sz="2400" dirty="0"/>
              <a:t>・腹側前補足運動野</a:t>
            </a:r>
            <a:endParaRPr kumimoji="1" lang="en-US" altLang="ja-JP" sz="2400" dirty="0"/>
          </a:p>
        </p:txBody>
      </p:sp>
      <p:sp>
        <p:nvSpPr>
          <p:cNvPr id="8" name="テキスト ボックス 7">
            <a:extLst>
              <a:ext uri="{FF2B5EF4-FFF2-40B4-BE49-F238E27FC236}">
                <a16:creationId xmlns:a16="http://schemas.microsoft.com/office/drawing/2014/main" id="{522C810B-0435-4FD9-ABA0-BEFF6078519A}"/>
              </a:ext>
            </a:extLst>
          </p:cNvPr>
          <p:cNvSpPr txBox="1"/>
          <p:nvPr/>
        </p:nvSpPr>
        <p:spPr>
          <a:xfrm>
            <a:off x="6055215" y="5597627"/>
            <a:ext cx="6194839" cy="1200329"/>
          </a:xfrm>
          <a:prstGeom prst="rect">
            <a:avLst/>
          </a:prstGeom>
          <a:noFill/>
        </p:spPr>
        <p:txBody>
          <a:bodyPr wrap="square" rtlCol="0">
            <a:spAutoFit/>
          </a:bodyPr>
          <a:lstStyle/>
          <a:p>
            <a:r>
              <a:rPr kumimoji="1" lang="ja-JP" altLang="en-US" sz="2400" dirty="0"/>
              <a:t>・前帯状皮質 ・前補足運動野</a:t>
            </a:r>
            <a:endParaRPr kumimoji="1" lang="en-US" altLang="ja-JP" sz="2400" dirty="0"/>
          </a:p>
          <a:p>
            <a:r>
              <a:rPr kumimoji="1" lang="ja-JP" altLang="en-US" sz="2400" dirty="0"/>
              <a:t>・左右前頭極 ・左右側頭極 ・左右島皮質</a:t>
            </a:r>
            <a:endParaRPr kumimoji="1" lang="en-US" altLang="ja-JP" sz="2400" dirty="0"/>
          </a:p>
          <a:p>
            <a:r>
              <a:rPr kumimoji="1" lang="ja-JP" altLang="en-US" sz="2400" dirty="0"/>
              <a:t>・左中心前回</a:t>
            </a:r>
          </a:p>
        </p:txBody>
      </p:sp>
    </p:spTree>
    <p:extLst>
      <p:ext uri="{BB962C8B-B14F-4D97-AF65-F5344CB8AC3E}">
        <p14:creationId xmlns:p14="http://schemas.microsoft.com/office/powerpoint/2010/main" val="3934535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a:extLst>
              <a:ext uri="{FF2B5EF4-FFF2-40B4-BE49-F238E27FC236}">
                <a16:creationId xmlns:a16="http://schemas.microsoft.com/office/drawing/2014/main" id="{95972CDF-C70D-6DDD-1E8C-EF2AADD3470A}"/>
              </a:ext>
            </a:extLst>
          </p:cNvPr>
          <p:cNvPicPr>
            <a:picLocks noGrp="1" noChangeAspect="1"/>
          </p:cNvPicPr>
          <p:nvPr>
            <p:ph idx="1"/>
          </p:nvPr>
        </p:nvPicPr>
        <p:blipFill rotWithShape="1">
          <a:blip r:embed="rId3"/>
          <a:srcRect l="22560" t="21837" r="27344" b="6364"/>
          <a:stretch/>
        </p:blipFill>
        <p:spPr>
          <a:xfrm>
            <a:off x="3178628" y="795415"/>
            <a:ext cx="7326085" cy="5906142"/>
          </a:xfrm>
        </p:spPr>
      </p:pic>
      <p:sp>
        <p:nvSpPr>
          <p:cNvPr id="2" name="テキスト ボックス 1">
            <a:extLst>
              <a:ext uri="{FF2B5EF4-FFF2-40B4-BE49-F238E27FC236}">
                <a16:creationId xmlns:a16="http://schemas.microsoft.com/office/drawing/2014/main" id="{B49E30DB-9AB6-A425-2BA0-9A93E24B6A38}"/>
              </a:ext>
            </a:extLst>
          </p:cNvPr>
          <p:cNvSpPr txBox="1"/>
          <p:nvPr/>
        </p:nvSpPr>
        <p:spPr>
          <a:xfrm>
            <a:off x="557269" y="1206579"/>
            <a:ext cx="2776537" cy="923330"/>
          </a:xfrm>
          <a:prstGeom prst="rect">
            <a:avLst/>
          </a:prstGeom>
          <a:noFill/>
        </p:spPr>
        <p:txBody>
          <a:bodyPr wrap="square" rtlCol="0">
            <a:spAutoFit/>
          </a:bodyPr>
          <a:lstStyle/>
          <a:p>
            <a:r>
              <a:rPr kumimoji="1" lang="ja-JP" altLang="en-US" dirty="0"/>
              <a:t>音楽の記憶：関心領域</a:t>
            </a:r>
            <a:endParaRPr kumimoji="1" lang="en-US" altLang="ja-JP" dirty="0"/>
          </a:p>
          <a:p>
            <a:r>
              <a:rPr kumimoji="1" lang="ja-JP" altLang="en-US" dirty="0"/>
              <a:t>　　・前帯状皮質尾側</a:t>
            </a:r>
            <a:endParaRPr kumimoji="1" lang="en-US" altLang="ja-JP" dirty="0"/>
          </a:p>
          <a:p>
            <a:r>
              <a:rPr kumimoji="1" lang="ja-JP" altLang="en-US" dirty="0"/>
              <a:t>　　・腹側前補足運動野</a:t>
            </a:r>
            <a:endParaRPr kumimoji="1" lang="en-US" altLang="ja-JP" dirty="0"/>
          </a:p>
        </p:txBody>
      </p:sp>
      <p:sp>
        <p:nvSpPr>
          <p:cNvPr id="3" name="テキスト ボックス 2">
            <a:extLst>
              <a:ext uri="{FF2B5EF4-FFF2-40B4-BE49-F238E27FC236}">
                <a16:creationId xmlns:a16="http://schemas.microsoft.com/office/drawing/2014/main" id="{9FE711B6-76ED-90E1-A74C-122F9E756729}"/>
              </a:ext>
            </a:extLst>
          </p:cNvPr>
          <p:cNvSpPr txBox="1"/>
          <p:nvPr/>
        </p:nvSpPr>
        <p:spPr>
          <a:xfrm>
            <a:off x="1794969" y="2559691"/>
            <a:ext cx="1338828" cy="369332"/>
          </a:xfrm>
          <a:prstGeom prst="rect">
            <a:avLst/>
          </a:prstGeom>
          <a:noFill/>
        </p:spPr>
        <p:txBody>
          <a:bodyPr wrap="none" rtlCol="0">
            <a:spAutoFit/>
          </a:bodyPr>
          <a:lstStyle/>
          <a:p>
            <a:r>
              <a:rPr kumimoji="1" lang="ja-JP" altLang="en-US" dirty="0"/>
              <a:t>灰白質萎縮</a:t>
            </a:r>
          </a:p>
        </p:txBody>
      </p:sp>
      <p:sp>
        <p:nvSpPr>
          <p:cNvPr id="4" name="テキスト ボックス 3">
            <a:extLst>
              <a:ext uri="{FF2B5EF4-FFF2-40B4-BE49-F238E27FC236}">
                <a16:creationId xmlns:a16="http://schemas.microsoft.com/office/drawing/2014/main" id="{4FB62A7F-0CFB-7A6F-AB97-4B53672F1F42}"/>
              </a:ext>
            </a:extLst>
          </p:cNvPr>
          <p:cNvSpPr txBox="1"/>
          <p:nvPr/>
        </p:nvSpPr>
        <p:spPr>
          <a:xfrm>
            <a:off x="2025801" y="4069696"/>
            <a:ext cx="1107996" cy="369332"/>
          </a:xfrm>
          <a:prstGeom prst="rect">
            <a:avLst/>
          </a:prstGeom>
          <a:noFill/>
        </p:spPr>
        <p:txBody>
          <a:bodyPr wrap="none" rtlCol="0">
            <a:spAutoFit/>
          </a:bodyPr>
          <a:lstStyle/>
          <a:p>
            <a:r>
              <a:rPr kumimoji="1" lang="ja-JP" altLang="en-US" dirty="0"/>
              <a:t>代謝低下</a:t>
            </a:r>
          </a:p>
        </p:txBody>
      </p:sp>
      <p:sp>
        <p:nvSpPr>
          <p:cNvPr id="6" name="テキスト ボックス 5">
            <a:extLst>
              <a:ext uri="{FF2B5EF4-FFF2-40B4-BE49-F238E27FC236}">
                <a16:creationId xmlns:a16="http://schemas.microsoft.com/office/drawing/2014/main" id="{399DFA95-5CD6-3D3F-A16D-AD80BE6D94CE}"/>
              </a:ext>
            </a:extLst>
          </p:cNvPr>
          <p:cNvSpPr txBox="1"/>
          <p:nvPr/>
        </p:nvSpPr>
        <p:spPr>
          <a:xfrm>
            <a:off x="979713" y="5536391"/>
            <a:ext cx="2262158" cy="369332"/>
          </a:xfrm>
          <a:prstGeom prst="rect">
            <a:avLst/>
          </a:prstGeom>
          <a:noFill/>
        </p:spPr>
        <p:txBody>
          <a:bodyPr wrap="none" rtlCol="0">
            <a:spAutoFit/>
          </a:bodyPr>
          <a:lstStyle/>
          <a:p>
            <a:r>
              <a:rPr kumimoji="1" lang="ja-JP" altLang="en-US" dirty="0"/>
              <a:t>アミロイド</a:t>
            </a:r>
            <a:r>
              <a:rPr kumimoji="1" lang="en-US" altLang="ja-JP" dirty="0"/>
              <a:t>β</a:t>
            </a:r>
            <a:r>
              <a:rPr kumimoji="1" lang="ja-JP" altLang="en-US" dirty="0"/>
              <a:t>の蓄積</a:t>
            </a:r>
          </a:p>
        </p:txBody>
      </p:sp>
      <p:sp>
        <p:nvSpPr>
          <p:cNvPr id="7" name="タイトル 1">
            <a:extLst>
              <a:ext uri="{FF2B5EF4-FFF2-40B4-BE49-F238E27FC236}">
                <a16:creationId xmlns:a16="http://schemas.microsoft.com/office/drawing/2014/main" id="{428DED65-D08A-9E25-796F-8BAED0A7DBC5}"/>
              </a:ext>
            </a:extLst>
          </p:cNvPr>
          <p:cNvSpPr>
            <a:spLocks noGrp="1"/>
          </p:cNvSpPr>
          <p:nvPr>
            <p:ph type="title"/>
          </p:nvPr>
        </p:nvSpPr>
        <p:spPr>
          <a:xfrm>
            <a:off x="838200" y="-165568"/>
            <a:ext cx="10515600" cy="1325563"/>
          </a:xfrm>
        </p:spPr>
        <p:txBody>
          <a:bodyPr>
            <a:normAutofit/>
          </a:bodyPr>
          <a:lstStyle/>
          <a:p>
            <a:r>
              <a:rPr kumimoji="1" lang="ja-JP" altLang="en-US" sz="3200" dirty="0"/>
              <a:t>結果</a:t>
            </a:r>
          </a:p>
        </p:txBody>
      </p:sp>
    </p:spTree>
    <p:extLst>
      <p:ext uri="{BB962C8B-B14F-4D97-AF65-F5344CB8AC3E}">
        <p14:creationId xmlns:p14="http://schemas.microsoft.com/office/powerpoint/2010/main" val="1356748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0390C27-9BD8-4A88-49E8-D2A8980FDCE2}"/>
              </a:ext>
            </a:extLst>
          </p:cNvPr>
          <p:cNvSpPr>
            <a:spLocks noGrp="1"/>
          </p:cNvSpPr>
          <p:nvPr>
            <p:ph type="title"/>
          </p:nvPr>
        </p:nvSpPr>
        <p:spPr/>
        <p:txBody>
          <a:bodyPr/>
          <a:lstStyle/>
          <a:p>
            <a:r>
              <a:rPr kumimoji="1" lang="ja-JP" altLang="en-US" dirty="0"/>
              <a:t>考察</a:t>
            </a:r>
          </a:p>
        </p:txBody>
      </p:sp>
      <p:sp>
        <p:nvSpPr>
          <p:cNvPr id="3" name="コンテンツ プレースホルダー 2">
            <a:extLst>
              <a:ext uri="{FF2B5EF4-FFF2-40B4-BE49-F238E27FC236}">
                <a16:creationId xmlns:a16="http://schemas.microsoft.com/office/drawing/2014/main" id="{56BA2078-054E-9C13-A3E8-7BAB60C7BAA3}"/>
              </a:ext>
            </a:extLst>
          </p:cNvPr>
          <p:cNvSpPr>
            <a:spLocks noGrp="1"/>
          </p:cNvSpPr>
          <p:nvPr>
            <p:ph idx="1"/>
          </p:nvPr>
        </p:nvSpPr>
        <p:spPr/>
        <p:txBody>
          <a:bodyPr>
            <a:normAutofit/>
          </a:bodyPr>
          <a:lstStyle/>
          <a:p>
            <a:pPr>
              <a:lnSpc>
                <a:spcPct val="100000"/>
              </a:lnSpc>
            </a:pPr>
            <a:r>
              <a:rPr lang="ja-JP" altLang="en-US" dirty="0"/>
              <a:t>先行研究でも、腹側前補足運動野と前</a:t>
            </a:r>
            <a:r>
              <a:rPr kumimoji="1" lang="ja-JP" altLang="en-US" dirty="0"/>
              <a:t>帯状皮質尾側はアルツハイマー病終期まで機能している脳部位であり、著明な脳萎縮と代謝低下はほとんど認めなかった。</a:t>
            </a:r>
            <a:endParaRPr kumimoji="1" lang="en-US" altLang="ja-JP" dirty="0"/>
          </a:p>
          <a:p>
            <a:pPr>
              <a:lnSpc>
                <a:spcPct val="100000"/>
              </a:lnSpc>
            </a:pPr>
            <a:r>
              <a:rPr lang="ja-JP" altLang="en-US" dirty="0"/>
              <a:t>アミロイド</a:t>
            </a:r>
            <a:r>
              <a:rPr lang="en-US" altLang="ja-JP" dirty="0"/>
              <a:t>β</a:t>
            </a:r>
            <a:r>
              <a:rPr lang="ja-JP" altLang="en-US" dirty="0"/>
              <a:t>の蓄積はこれらの脳部位で脳萎縮と代謝低下に先行する。</a:t>
            </a:r>
            <a:endParaRPr lang="en-US" altLang="ja-JP" dirty="0"/>
          </a:p>
          <a:p>
            <a:pPr>
              <a:lnSpc>
                <a:spcPct val="100000"/>
              </a:lnSpc>
            </a:pPr>
            <a:r>
              <a:rPr kumimoji="1" lang="ja-JP" altLang="en-US" dirty="0"/>
              <a:t>アルツハイマー病では、前補足運動野と顕著性ネットワーク</a:t>
            </a:r>
            <a:r>
              <a:rPr kumimoji="1" lang="en-US" altLang="ja-JP" dirty="0"/>
              <a:t>(</a:t>
            </a:r>
            <a:r>
              <a:rPr kumimoji="1" lang="ja-JP" altLang="en-US" dirty="0"/>
              <a:t>安静状態と活動状態を切り替える役割をしている</a:t>
            </a:r>
            <a:r>
              <a:rPr kumimoji="1" lang="en-US" altLang="ja-JP" dirty="0"/>
              <a:t>)</a:t>
            </a:r>
            <a:r>
              <a:rPr kumimoji="1" lang="ja-JP" altLang="en-US" dirty="0"/>
              <a:t>の他部位との接続が強くなっているのが観察されており、アルツハイマー病の脳機能低下を補っているのではないかと示唆されている。</a:t>
            </a:r>
          </a:p>
          <a:p>
            <a:pPr marL="0" indent="0">
              <a:lnSpc>
                <a:spcPct val="100000"/>
              </a:lnSpc>
              <a:buNone/>
            </a:pPr>
            <a:endParaRPr kumimoji="1" lang="ja-JP" altLang="en-US" dirty="0"/>
          </a:p>
          <a:p>
            <a:pPr marL="0" indent="0">
              <a:buNone/>
            </a:pPr>
            <a:endParaRPr kumimoji="1" lang="ja-JP" altLang="en-US" dirty="0"/>
          </a:p>
        </p:txBody>
      </p:sp>
    </p:spTree>
    <p:extLst>
      <p:ext uri="{BB962C8B-B14F-4D97-AF65-F5344CB8AC3E}">
        <p14:creationId xmlns:p14="http://schemas.microsoft.com/office/powerpoint/2010/main" val="228585100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3627</TotalTime>
  <Words>929</Words>
  <Application>Microsoft Office PowerPoint</Application>
  <PresentationFormat>ワイド画面</PresentationFormat>
  <Paragraphs>90</Paragraphs>
  <Slides>12</Slides>
  <Notes>6</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12</vt:i4>
      </vt:variant>
    </vt:vector>
  </HeadingPairs>
  <TitlesOfParts>
    <vt:vector size="16" baseType="lpstr">
      <vt:lpstr>游ゴシック</vt:lpstr>
      <vt:lpstr>游ゴシック Light</vt:lpstr>
      <vt:lpstr>Arial</vt:lpstr>
      <vt:lpstr>Office テーマ</vt:lpstr>
      <vt:lpstr>重度アルツハイマー病でも 音楽に関する記憶はなぜ保たれているのか？  Why musical memory can be preserved in advanced Alzheimer’s disease.</vt:lpstr>
      <vt:lpstr>はじめに</vt:lpstr>
      <vt:lpstr>PowerPoint プレゼンテーション</vt:lpstr>
      <vt:lpstr>研究 1：音楽の記憶</vt:lpstr>
      <vt:lpstr>研究 1：音楽の記憶</vt:lpstr>
      <vt:lpstr>研究 2：音楽の記憶とアルツハイマー病</vt:lpstr>
      <vt:lpstr>結果</vt:lpstr>
      <vt:lpstr>結果</vt:lpstr>
      <vt:lpstr>考察</vt:lpstr>
      <vt:lpstr>PowerPoint プレゼンテーション</vt:lpstr>
      <vt:lpstr>PowerPoint プレゼンテーション</vt:lpstr>
      <vt:lpstr>まとめ</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重度アルツハイマー病でも音楽に関する記憶はなぜ保たれているのか？ Why musical memory can be preserved in advanced Alzheimer’s disease.</dc:title>
  <dc:creator>小日向 直美</dc:creator>
  <cp:lastModifiedBy>小日向 直美</cp:lastModifiedBy>
  <cp:revision>27</cp:revision>
  <dcterms:created xsi:type="dcterms:W3CDTF">2023-04-05T09:31:46Z</dcterms:created>
  <dcterms:modified xsi:type="dcterms:W3CDTF">2023-04-25T10:26:33Z</dcterms:modified>
</cp:coreProperties>
</file>