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7" r:id="rId5"/>
    <p:sldId id="268" r:id="rId6"/>
    <p:sldId id="260" r:id="rId7"/>
    <p:sldId id="261" r:id="rId8"/>
    <p:sldId id="262" r:id="rId9"/>
    <p:sldId id="264" r:id="rId10"/>
    <p:sldId id="263" r:id="rId11"/>
    <p:sldId id="265"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shino Taeka" initials="HT" lastIdx="6" clrIdx="0">
    <p:extLst>
      <p:ext uri="{19B8F6BF-5375-455C-9EA6-DF929625EA0E}">
        <p15:presenceInfo xmlns:p15="http://schemas.microsoft.com/office/powerpoint/2012/main" userId="a648b2ce6faa8e27" providerId="Windows Live"/>
      </p:ext>
    </p:extLst>
  </p:cmAuthor>
  <p:cmAuthor id="2" name="妙佳 星野" initials="妙佳" lastIdx="7" clrIdx="1">
    <p:extLst>
      <p:ext uri="{19B8F6BF-5375-455C-9EA6-DF929625EA0E}">
        <p15:presenceInfo xmlns:p15="http://schemas.microsoft.com/office/powerpoint/2012/main" userId="d997d84e1e3068d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004" autoAdjust="0"/>
  </p:normalViewPr>
  <p:slideViewPr>
    <p:cSldViewPr snapToGrid="0">
      <p:cViewPr varScale="1">
        <p:scale>
          <a:sx n="41" d="100"/>
          <a:sy n="41" d="100"/>
        </p:scale>
        <p:origin x="160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48AED9-246D-4B5F-AD47-A55772322F68}" type="datetimeFigureOut">
              <a:rPr kumimoji="1" lang="ja-JP" altLang="en-US" smtClean="0"/>
              <a:t>2023/7/22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C40384-76DC-4700-85AE-3C917B87D086}" type="slidenum">
              <a:rPr kumimoji="1" lang="ja-JP" altLang="en-US" smtClean="0"/>
              <a:t>‹#›</a:t>
            </a:fld>
            <a:endParaRPr kumimoji="1" lang="ja-JP" altLang="en-US"/>
          </a:p>
        </p:txBody>
      </p:sp>
    </p:spTree>
    <p:extLst>
      <p:ext uri="{BB962C8B-B14F-4D97-AF65-F5344CB8AC3E}">
        <p14:creationId xmlns:p14="http://schemas.microsoft.com/office/powerpoint/2010/main" val="1094601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1</a:t>
            </a:fld>
            <a:endParaRPr kumimoji="1" lang="ja-JP" altLang="en-US"/>
          </a:p>
        </p:txBody>
      </p:sp>
    </p:spTree>
    <p:extLst>
      <p:ext uri="{BB962C8B-B14F-4D97-AF65-F5344CB8AC3E}">
        <p14:creationId xmlns:p14="http://schemas.microsoft.com/office/powerpoint/2010/main" val="1077472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10</a:t>
            </a:fld>
            <a:endParaRPr kumimoji="1" lang="ja-JP" altLang="en-US"/>
          </a:p>
        </p:txBody>
      </p:sp>
    </p:spTree>
    <p:extLst>
      <p:ext uri="{BB962C8B-B14F-4D97-AF65-F5344CB8AC3E}">
        <p14:creationId xmlns:p14="http://schemas.microsoft.com/office/powerpoint/2010/main" val="220643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11</a:t>
            </a:fld>
            <a:endParaRPr kumimoji="1" lang="ja-JP" altLang="en-US"/>
          </a:p>
        </p:txBody>
      </p:sp>
    </p:spTree>
    <p:extLst>
      <p:ext uri="{BB962C8B-B14F-4D97-AF65-F5344CB8AC3E}">
        <p14:creationId xmlns:p14="http://schemas.microsoft.com/office/powerpoint/2010/main" val="3814146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r>
              <a:rPr kumimoji="1" lang="ja-JP" altLang="en-US" dirty="0"/>
              <a:t>　</a:t>
            </a:r>
          </a:p>
          <a:p>
            <a:endParaRPr kumimoji="1" lang="ja-JP" altLang="en-US" dirty="0"/>
          </a:p>
          <a:p>
            <a:endParaRPr kumimoji="1" lang="ja-JP" altLang="en-US" dirty="0"/>
          </a:p>
          <a:p>
            <a:r>
              <a:rPr kumimoji="1" lang="ja-JP" altLang="en-US" dirty="0"/>
              <a:t>　</a:t>
            </a:r>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2</a:t>
            </a:fld>
            <a:endParaRPr kumimoji="1" lang="ja-JP" altLang="en-US"/>
          </a:p>
        </p:txBody>
      </p:sp>
    </p:spTree>
    <p:extLst>
      <p:ext uri="{BB962C8B-B14F-4D97-AF65-F5344CB8AC3E}">
        <p14:creationId xmlns:p14="http://schemas.microsoft.com/office/powerpoint/2010/main" val="46516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3</a:t>
            </a:fld>
            <a:endParaRPr kumimoji="1" lang="ja-JP" altLang="en-US"/>
          </a:p>
        </p:txBody>
      </p:sp>
    </p:spTree>
    <p:extLst>
      <p:ext uri="{BB962C8B-B14F-4D97-AF65-F5344CB8AC3E}">
        <p14:creationId xmlns:p14="http://schemas.microsoft.com/office/powerpoint/2010/main" val="426293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4</a:t>
            </a:fld>
            <a:endParaRPr kumimoji="1" lang="ja-JP" altLang="en-US"/>
          </a:p>
        </p:txBody>
      </p:sp>
    </p:spTree>
    <p:extLst>
      <p:ext uri="{BB962C8B-B14F-4D97-AF65-F5344CB8AC3E}">
        <p14:creationId xmlns:p14="http://schemas.microsoft.com/office/powerpoint/2010/main" val="2380207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5</a:t>
            </a:fld>
            <a:endParaRPr kumimoji="1" lang="ja-JP" altLang="en-US"/>
          </a:p>
        </p:txBody>
      </p:sp>
    </p:spTree>
    <p:extLst>
      <p:ext uri="{BB962C8B-B14F-4D97-AF65-F5344CB8AC3E}">
        <p14:creationId xmlns:p14="http://schemas.microsoft.com/office/powerpoint/2010/main" val="516576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6</a:t>
            </a:fld>
            <a:endParaRPr kumimoji="1" lang="ja-JP" altLang="en-US"/>
          </a:p>
        </p:txBody>
      </p:sp>
    </p:spTree>
    <p:extLst>
      <p:ext uri="{BB962C8B-B14F-4D97-AF65-F5344CB8AC3E}">
        <p14:creationId xmlns:p14="http://schemas.microsoft.com/office/powerpoint/2010/main" val="944465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7</a:t>
            </a:fld>
            <a:endParaRPr kumimoji="1" lang="ja-JP" altLang="en-US"/>
          </a:p>
        </p:txBody>
      </p:sp>
    </p:spTree>
    <p:extLst>
      <p:ext uri="{BB962C8B-B14F-4D97-AF65-F5344CB8AC3E}">
        <p14:creationId xmlns:p14="http://schemas.microsoft.com/office/powerpoint/2010/main" val="3954468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8</a:t>
            </a:fld>
            <a:endParaRPr kumimoji="1" lang="ja-JP" altLang="en-US"/>
          </a:p>
        </p:txBody>
      </p:sp>
    </p:spTree>
    <p:extLst>
      <p:ext uri="{BB962C8B-B14F-4D97-AF65-F5344CB8AC3E}">
        <p14:creationId xmlns:p14="http://schemas.microsoft.com/office/powerpoint/2010/main" val="831844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endParaRPr lang="ja-JP" altLang="en-US" b="0" i="0" dirty="0">
              <a:solidFill>
                <a:srgbClr val="282828"/>
              </a:solidFill>
              <a:effectLst/>
              <a:latin typeface="MuseoSans"/>
            </a:endParaRPr>
          </a:p>
        </p:txBody>
      </p:sp>
      <p:sp>
        <p:nvSpPr>
          <p:cNvPr id="4" name="スライド番号プレースホルダー 3"/>
          <p:cNvSpPr>
            <a:spLocks noGrp="1"/>
          </p:cNvSpPr>
          <p:nvPr>
            <p:ph type="sldNum" sz="quarter" idx="5"/>
          </p:nvPr>
        </p:nvSpPr>
        <p:spPr/>
        <p:txBody>
          <a:bodyPr/>
          <a:lstStyle/>
          <a:p>
            <a:fld id="{B5C40384-76DC-4700-85AE-3C917B87D086}" type="slidenum">
              <a:rPr kumimoji="1" lang="ja-JP" altLang="en-US" smtClean="0"/>
              <a:t>9</a:t>
            </a:fld>
            <a:endParaRPr kumimoji="1" lang="ja-JP" altLang="en-US"/>
          </a:p>
        </p:txBody>
      </p:sp>
    </p:spTree>
    <p:extLst>
      <p:ext uri="{BB962C8B-B14F-4D97-AF65-F5344CB8AC3E}">
        <p14:creationId xmlns:p14="http://schemas.microsoft.com/office/powerpoint/2010/main" val="741820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270488-8544-F474-A362-1C6337E5D77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78FF443-FC2E-B8F0-8E36-C5D9F54A7C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A91DF60-AD18-34DA-6C97-C5F2846B1ED5}"/>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5" name="フッター プレースホルダー 4">
            <a:extLst>
              <a:ext uri="{FF2B5EF4-FFF2-40B4-BE49-F238E27FC236}">
                <a16:creationId xmlns:a16="http://schemas.microsoft.com/office/drawing/2014/main" id="{3C2A9EE3-F468-6EB7-77AD-4D77FD9471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CD2C53-8C3C-8D8F-E240-BD5C8D5D34B3}"/>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304586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34417D-0F9F-982B-CB22-A952397587F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6F637E0-62DD-873F-71FC-BF034F15661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EF2DBCE-F782-5901-1A90-2EB6A3FCC7E2}"/>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5" name="フッター プレースホルダー 4">
            <a:extLst>
              <a:ext uri="{FF2B5EF4-FFF2-40B4-BE49-F238E27FC236}">
                <a16:creationId xmlns:a16="http://schemas.microsoft.com/office/drawing/2014/main" id="{4EA5083E-4324-70A6-AD20-4449B088EAC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C28A85A-224C-BFFF-6C14-4BEDE2A28E85}"/>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33958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01591EF-D4A9-FB6F-1756-9929DC66655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8E002D3-1735-0D1C-BA67-1731C020A1E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2B6F75-36A0-DEBB-38ED-09CCA2056B4C}"/>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5" name="フッター プレースホルダー 4">
            <a:extLst>
              <a:ext uri="{FF2B5EF4-FFF2-40B4-BE49-F238E27FC236}">
                <a16:creationId xmlns:a16="http://schemas.microsoft.com/office/drawing/2014/main" id="{91E3F005-D52F-08B4-3F02-AEC904B0F0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CA74E0-9902-E390-2DEA-032141F7C2A2}"/>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3229024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D488CE-EBAC-9596-0B97-767739A77C5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3E2317D-90F2-FEB7-DAB6-E0A12E7E7FC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15CB9B0-6F21-12DF-B1BA-BB58765E03B2}"/>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5" name="フッター プレースホルダー 4">
            <a:extLst>
              <a:ext uri="{FF2B5EF4-FFF2-40B4-BE49-F238E27FC236}">
                <a16:creationId xmlns:a16="http://schemas.microsoft.com/office/drawing/2014/main" id="{A08243E3-2122-FC06-6B59-A961C2DF6B1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F8F5FD-587F-3650-2DD9-3918CF1AF07B}"/>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26796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CEC8D5-86E7-1708-1161-D12F5A0ECA2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006779A-D1C8-BF8E-A728-EB63A56AA7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16C6487-6454-98F8-6182-BB68666918E8}"/>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5" name="フッター プレースホルダー 4">
            <a:extLst>
              <a:ext uri="{FF2B5EF4-FFF2-40B4-BE49-F238E27FC236}">
                <a16:creationId xmlns:a16="http://schemas.microsoft.com/office/drawing/2014/main" id="{06E85ADC-6DCB-E596-1E74-3CEEAEC073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DD7DCF-BF73-2F3F-90E4-9DD01CB3459A}"/>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2308610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DDCD74-A23E-3734-0378-0867CF2566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F6EFCA-662D-6CC3-65B6-04ECF09620A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3F0F8E9-4AB0-C126-B10E-64996A47448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3DA5519-9B91-B22C-798F-436D1736A629}"/>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6" name="フッター プレースホルダー 5">
            <a:extLst>
              <a:ext uri="{FF2B5EF4-FFF2-40B4-BE49-F238E27FC236}">
                <a16:creationId xmlns:a16="http://schemas.microsoft.com/office/drawing/2014/main" id="{2E722CE6-3C09-D86C-C04C-E18C39A91D0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1268323-7479-5A62-4FCE-7BA7981ABCF8}"/>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139464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E432B8-66AF-64AE-3FE6-43B053126FC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30C560E-9129-BE26-2B83-DCE719DEC0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80CECC4-FF6C-B1E4-74C7-B03E050433A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2F193AB-4AA4-B492-FAB3-161FD4A795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E7991D2-7637-8AFC-B14C-C6BCB00D9E1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B09EE6F-AB8B-BD53-D858-C8AF93E86940}"/>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8" name="フッター プレースホルダー 7">
            <a:extLst>
              <a:ext uri="{FF2B5EF4-FFF2-40B4-BE49-F238E27FC236}">
                <a16:creationId xmlns:a16="http://schemas.microsoft.com/office/drawing/2014/main" id="{3858C51B-26B7-5962-CD4B-59043269BEB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99E34A5-B05D-1A6B-8296-B2CCF3964B55}"/>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3483815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BE26F7-0742-BC5B-85DE-1AB1E4089E8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22FF645-9A1A-3C2C-64AD-60C23F39ADC3}"/>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4" name="フッター プレースホルダー 3">
            <a:extLst>
              <a:ext uri="{FF2B5EF4-FFF2-40B4-BE49-F238E27FC236}">
                <a16:creationId xmlns:a16="http://schemas.microsoft.com/office/drawing/2014/main" id="{15D2559B-76F2-CBF9-495D-7A4C04C5583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5301A39-4491-64A5-32D4-E6148B4715F4}"/>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200759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6203BCB-9780-838E-AC61-419E1ECD735F}"/>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3" name="フッター プレースホルダー 2">
            <a:extLst>
              <a:ext uri="{FF2B5EF4-FFF2-40B4-BE49-F238E27FC236}">
                <a16:creationId xmlns:a16="http://schemas.microsoft.com/office/drawing/2014/main" id="{14A66083-96A2-A832-46E2-EF7C06032D5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FC62DC5-4B80-7018-7228-54055A2A6005}"/>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1696593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D67A85-E2CE-31A9-B7A2-EA7C51E78EE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1E477E-2906-B3A4-7934-0F01CBF68C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FE9A194-EC10-53A3-8958-0903AD67AF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916A9BA-797E-E2A3-FA99-7F89A5650F2B}"/>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6" name="フッター プレースホルダー 5">
            <a:extLst>
              <a:ext uri="{FF2B5EF4-FFF2-40B4-BE49-F238E27FC236}">
                <a16:creationId xmlns:a16="http://schemas.microsoft.com/office/drawing/2014/main" id="{5B82998F-AD4C-4FE4-6A73-792CE87BF33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CB97FC9-9993-E31E-D482-CCE55E490E4A}"/>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1607280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553A03-C1A1-A8D3-939A-D927905535A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0FD99C3-7C36-F4B9-C5AB-39BA6A1229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BE29D22-C114-FF24-CBDC-66D6BE0D47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6BD5439-1F71-C63E-CFDD-C2C386FADCA0}"/>
              </a:ext>
            </a:extLst>
          </p:cNvPr>
          <p:cNvSpPr>
            <a:spLocks noGrp="1"/>
          </p:cNvSpPr>
          <p:nvPr>
            <p:ph type="dt" sz="half" idx="10"/>
          </p:nvPr>
        </p:nvSpPr>
        <p:spPr/>
        <p:txBody>
          <a:bodyPr/>
          <a:lstStyle/>
          <a:p>
            <a:fld id="{77D59A4B-2283-4CE7-918D-865470B50D16}" type="datetimeFigureOut">
              <a:rPr kumimoji="1" lang="ja-JP" altLang="en-US" smtClean="0"/>
              <a:t>2023/7/22</a:t>
            </a:fld>
            <a:endParaRPr kumimoji="1" lang="ja-JP" altLang="en-US"/>
          </a:p>
        </p:txBody>
      </p:sp>
      <p:sp>
        <p:nvSpPr>
          <p:cNvPr id="6" name="フッター プレースホルダー 5">
            <a:extLst>
              <a:ext uri="{FF2B5EF4-FFF2-40B4-BE49-F238E27FC236}">
                <a16:creationId xmlns:a16="http://schemas.microsoft.com/office/drawing/2014/main" id="{B48E600E-7427-ACAA-7D9E-01FDF5AF5BC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B845417-F100-FCC3-9297-B53577524657}"/>
              </a:ext>
            </a:extLst>
          </p:cNvPr>
          <p:cNvSpPr>
            <a:spLocks noGrp="1"/>
          </p:cNvSpPr>
          <p:nvPr>
            <p:ph type="sldNum" sz="quarter" idx="12"/>
          </p:nvPr>
        </p:nvSpPr>
        <p:spPr/>
        <p:txBody>
          <a:body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425933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7A98DE3-9EB7-43A2-4D81-CDECFCBA11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63D561F-EC5B-8517-5844-CF423DD669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F84BDD-E28C-21B9-9720-76228EE0E9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D59A4B-2283-4CE7-918D-865470B50D16}" type="datetimeFigureOut">
              <a:rPr kumimoji="1" lang="ja-JP" altLang="en-US" smtClean="0"/>
              <a:t>2023/7/22</a:t>
            </a:fld>
            <a:endParaRPr kumimoji="1" lang="ja-JP" altLang="en-US"/>
          </a:p>
        </p:txBody>
      </p:sp>
      <p:sp>
        <p:nvSpPr>
          <p:cNvPr id="5" name="フッター プレースホルダー 4">
            <a:extLst>
              <a:ext uri="{FF2B5EF4-FFF2-40B4-BE49-F238E27FC236}">
                <a16:creationId xmlns:a16="http://schemas.microsoft.com/office/drawing/2014/main" id="{F093B956-0AE1-D847-CB93-D9C8A5A82A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1110174-D09F-A87B-F32C-B75C433004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D4BE0-370E-4910-9D39-CBD8ABA85096}" type="slidenum">
              <a:rPr kumimoji="1" lang="ja-JP" altLang="en-US" smtClean="0"/>
              <a:t>‹#›</a:t>
            </a:fld>
            <a:endParaRPr kumimoji="1" lang="ja-JP" altLang="en-US"/>
          </a:p>
        </p:txBody>
      </p:sp>
    </p:spTree>
    <p:extLst>
      <p:ext uri="{BB962C8B-B14F-4D97-AF65-F5344CB8AC3E}">
        <p14:creationId xmlns:p14="http://schemas.microsoft.com/office/powerpoint/2010/main" val="3928786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publicdomainpictures.net/view-image.php?image=42016&amp;picture=&amp;jazyk=JP" TargetMode="Externa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F08999-E3EE-74B0-35EF-FEF0CD7F2B43}"/>
              </a:ext>
            </a:extLst>
          </p:cNvPr>
          <p:cNvSpPr>
            <a:spLocks noGrp="1"/>
          </p:cNvSpPr>
          <p:nvPr>
            <p:ph type="ctrTitle"/>
          </p:nvPr>
        </p:nvSpPr>
        <p:spPr>
          <a:xfrm>
            <a:off x="810492" y="1251032"/>
            <a:ext cx="11013232" cy="2932843"/>
          </a:xfrm>
        </p:spPr>
        <p:txBody>
          <a:bodyPr>
            <a:normAutofit/>
          </a:bodyPr>
          <a:lstStyle/>
          <a:p>
            <a:r>
              <a:rPr kumimoji="1" lang="ja-JP" altLang="en-US" dirty="0"/>
              <a:t>音楽による記憶法は定型発達</a:t>
            </a:r>
            <a:r>
              <a:rPr lang="ja-JP" altLang="en-US" dirty="0"/>
              <a:t>児</a:t>
            </a:r>
            <a:r>
              <a:rPr kumimoji="1" lang="ja-JP" altLang="en-US" dirty="0"/>
              <a:t>の言語記憶を強化する　</a:t>
            </a:r>
            <a:r>
              <a:rPr lang="ja-JP" altLang="en-US" dirty="0"/>
              <a:t>　　</a:t>
            </a:r>
            <a:r>
              <a:rPr kumimoji="1" lang="ja-JP" altLang="en-US" dirty="0"/>
              <a:t>　</a:t>
            </a:r>
            <a:r>
              <a:rPr lang="en-US" altLang="ja-JP" sz="2200" dirty="0">
                <a:solidFill>
                  <a:srgbClr val="282828"/>
                </a:solidFill>
                <a:latin typeface="+mn-lt"/>
              </a:rPr>
              <a:t>Musical Mnemonics Enhance Verbal Memory in Typically Developing Children</a:t>
            </a:r>
            <a:endParaRPr kumimoji="1" lang="ja-JP" altLang="en-US" dirty="0">
              <a:latin typeface="+mn-lt"/>
            </a:endParaRPr>
          </a:p>
        </p:txBody>
      </p:sp>
      <p:sp>
        <p:nvSpPr>
          <p:cNvPr id="3" name="字幕 2">
            <a:extLst>
              <a:ext uri="{FF2B5EF4-FFF2-40B4-BE49-F238E27FC236}">
                <a16:creationId xmlns:a16="http://schemas.microsoft.com/office/drawing/2014/main" id="{F93E601F-FCFF-BDA9-F33B-F03C5DF1D00F}"/>
              </a:ext>
            </a:extLst>
          </p:cNvPr>
          <p:cNvSpPr>
            <a:spLocks noGrp="1"/>
          </p:cNvSpPr>
          <p:nvPr>
            <p:ph type="subTitle" idx="1"/>
          </p:nvPr>
        </p:nvSpPr>
        <p:spPr>
          <a:xfrm>
            <a:off x="998374" y="3996840"/>
            <a:ext cx="10195249" cy="2470424"/>
          </a:xfrm>
        </p:spPr>
        <p:txBody>
          <a:bodyPr>
            <a:normAutofit/>
          </a:bodyPr>
          <a:lstStyle/>
          <a:p>
            <a:endParaRPr lang="en-US" altLang="ja-JP" dirty="0">
              <a:solidFill>
                <a:srgbClr val="282828"/>
              </a:solidFill>
              <a:latin typeface="MuseoSans"/>
            </a:endParaRPr>
          </a:p>
          <a:p>
            <a:r>
              <a:rPr lang="en-US" altLang="ja-JP" dirty="0"/>
              <a:t>David Knott and Michael H. </a:t>
            </a:r>
            <a:r>
              <a:rPr lang="en-US" altLang="ja-JP" dirty="0" err="1"/>
              <a:t>Thaut</a:t>
            </a:r>
            <a:r>
              <a:rPr lang="en-US" altLang="ja-JP" dirty="0"/>
              <a:t> </a:t>
            </a:r>
          </a:p>
          <a:p>
            <a:endParaRPr lang="en-US" altLang="ja-JP" b="0" i="0" dirty="0">
              <a:solidFill>
                <a:srgbClr val="282828"/>
              </a:solidFill>
              <a:effectLst/>
            </a:endParaRPr>
          </a:p>
          <a:p>
            <a:r>
              <a:rPr lang="en-US" altLang="ja-JP" dirty="0">
                <a:solidFill>
                  <a:srgbClr val="282828"/>
                </a:solidFill>
              </a:rPr>
              <a:t>Frontiers in Education  Vol.3  15 May 2018</a:t>
            </a:r>
            <a:r>
              <a:rPr lang="ja-JP" altLang="en-US" dirty="0">
                <a:solidFill>
                  <a:srgbClr val="282828"/>
                </a:solidFill>
              </a:rPr>
              <a:t>　</a:t>
            </a:r>
            <a:r>
              <a:rPr lang="ja-JP" altLang="en-US" dirty="0">
                <a:solidFill>
                  <a:srgbClr val="282828"/>
                </a:solidFill>
                <a:latin typeface="MuseoSans"/>
              </a:rPr>
              <a:t>　</a:t>
            </a:r>
            <a:endParaRPr lang="en-US" altLang="ja-JP" b="0" i="0" dirty="0">
              <a:solidFill>
                <a:srgbClr val="282828"/>
              </a:solidFill>
              <a:effectLst/>
              <a:latin typeface="MuseoSans"/>
            </a:endParaRPr>
          </a:p>
          <a:p>
            <a:r>
              <a:rPr lang="en-US" altLang="ja-JP" dirty="0"/>
              <a:t> </a:t>
            </a:r>
            <a:endParaRPr lang="en-US" altLang="ja-JP" b="0" i="0" dirty="0">
              <a:solidFill>
                <a:srgbClr val="282828"/>
              </a:solidFill>
              <a:effectLst/>
              <a:latin typeface="MuseoSans"/>
            </a:endParaRPr>
          </a:p>
          <a:p>
            <a:endParaRPr kumimoji="1" lang="ja-JP" altLang="en-US" dirty="0"/>
          </a:p>
        </p:txBody>
      </p:sp>
    </p:spTree>
    <p:extLst>
      <p:ext uri="{BB962C8B-B14F-4D97-AF65-F5344CB8AC3E}">
        <p14:creationId xmlns:p14="http://schemas.microsoft.com/office/powerpoint/2010/main" val="4089951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44ED3F-943A-327F-728E-38567AC4C595}"/>
              </a:ext>
            </a:extLst>
          </p:cNvPr>
          <p:cNvSpPr>
            <a:spLocks noGrp="1"/>
          </p:cNvSpPr>
          <p:nvPr>
            <p:ph type="title"/>
          </p:nvPr>
        </p:nvSpPr>
        <p:spPr/>
        <p:txBody>
          <a:bodyPr/>
          <a:lstStyle/>
          <a:p>
            <a:r>
              <a:rPr kumimoji="1" lang="ja-JP" altLang="en-US" dirty="0"/>
              <a:t>結果④　再認テストの成績</a:t>
            </a:r>
          </a:p>
        </p:txBody>
      </p:sp>
      <p:sp>
        <p:nvSpPr>
          <p:cNvPr id="3" name="コンテンツ プレースホルダー 2">
            <a:extLst>
              <a:ext uri="{FF2B5EF4-FFF2-40B4-BE49-F238E27FC236}">
                <a16:creationId xmlns:a16="http://schemas.microsoft.com/office/drawing/2014/main" id="{5979034E-A2D8-D5F9-7F19-E5CD9E6D1A53}"/>
              </a:ext>
            </a:extLst>
          </p:cNvPr>
          <p:cNvSpPr>
            <a:spLocks noGrp="1"/>
          </p:cNvSpPr>
          <p:nvPr>
            <p:ph idx="1"/>
          </p:nvPr>
        </p:nvSpPr>
        <p:spPr>
          <a:xfrm>
            <a:off x="6227621" y="2188839"/>
            <a:ext cx="5593029" cy="4667250"/>
          </a:xfrm>
        </p:spPr>
        <p:txBody>
          <a:bodyPr>
            <a:normAutofit fontScale="77500" lnSpcReduction="20000"/>
          </a:bodyPr>
          <a:lstStyle/>
          <a:p>
            <a:pPr marL="0" indent="0">
              <a:buNone/>
            </a:pPr>
            <a:r>
              <a:rPr kumimoji="1" lang="ja-JP" altLang="en-US" dirty="0"/>
              <a:t>リスト</a:t>
            </a:r>
            <a:r>
              <a:rPr kumimoji="1" lang="en-US" altLang="ja-JP" dirty="0"/>
              <a:t>A</a:t>
            </a:r>
          </a:p>
          <a:p>
            <a:r>
              <a:rPr lang="ja-JP" altLang="en-US" dirty="0"/>
              <a:t>通常条件</a:t>
            </a:r>
            <a:r>
              <a:rPr kumimoji="1" lang="ja-JP" altLang="en-US" dirty="0"/>
              <a:t>群　平均</a:t>
            </a:r>
            <a:r>
              <a:rPr kumimoji="1" lang="en-US" altLang="ja-JP" dirty="0"/>
              <a:t>13 </a:t>
            </a:r>
            <a:r>
              <a:rPr kumimoji="1" lang="ja-JP" altLang="en-US" dirty="0"/>
              <a:t>単語 </a:t>
            </a:r>
          </a:p>
          <a:p>
            <a:r>
              <a:rPr kumimoji="1" lang="ja-JP" altLang="en-US" dirty="0"/>
              <a:t>音楽条件群　平均</a:t>
            </a:r>
            <a:r>
              <a:rPr kumimoji="1" lang="en-US" altLang="ja-JP" dirty="0"/>
              <a:t>13.8 </a:t>
            </a:r>
            <a:r>
              <a:rPr kumimoji="1" lang="ja-JP" altLang="en-US" dirty="0"/>
              <a:t>単語</a:t>
            </a:r>
            <a:endParaRPr kumimoji="1" lang="en-US" altLang="ja-JP" dirty="0"/>
          </a:p>
          <a:p>
            <a:pPr marL="0" indent="0">
              <a:buNone/>
            </a:pPr>
            <a:r>
              <a:rPr kumimoji="1" lang="ja-JP" altLang="en-US" sz="2100" dirty="0"/>
              <a:t>　　　　　　　　　　　　　　　　（</a:t>
            </a:r>
            <a:r>
              <a:rPr kumimoji="1" lang="en-US" altLang="ja-JP" sz="2100" dirty="0"/>
              <a:t>p = 0.468) </a:t>
            </a:r>
          </a:p>
          <a:p>
            <a:pPr marL="0" indent="0">
              <a:buNone/>
            </a:pPr>
            <a:r>
              <a:rPr kumimoji="1" lang="ja-JP" altLang="en-US" dirty="0"/>
              <a:t>リスト</a:t>
            </a:r>
            <a:r>
              <a:rPr kumimoji="1" lang="en-US" altLang="ja-JP" dirty="0"/>
              <a:t>B</a:t>
            </a:r>
          </a:p>
          <a:p>
            <a:r>
              <a:rPr lang="ja-JP" altLang="en-US" dirty="0"/>
              <a:t>通常条件</a:t>
            </a:r>
            <a:r>
              <a:rPr kumimoji="1" lang="ja-JP" altLang="en-US" dirty="0"/>
              <a:t>群　平均 </a:t>
            </a:r>
            <a:r>
              <a:rPr kumimoji="1" lang="en-US" altLang="ja-JP" dirty="0"/>
              <a:t>7.1 </a:t>
            </a:r>
            <a:r>
              <a:rPr kumimoji="1" lang="ja-JP" altLang="en-US" dirty="0"/>
              <a:t>単語</a:t>
            </a:r>
          </a:p>
          <a:p>
            <a:r>
              <a:rPr lang="ja-JP" altLang="en-US" dirty="0"/>
              <a:t>音楽</a:t>
            </a:r>
            <a:r>
              <a:rPr kumimoji="1" lang="ja-JP" altLang="en-US" dirty="0"/>
              <a:t>条件群　平均</a:t>
            </a:r>
            <a:r>
              <a:rPr kumimoji="1" lang="en-US" altLang="ja-JP" dirty="0"/>
              <a:t>6.6 </a:t>
            </a:r>
            <a:r>
              <a:rPr kumimoji="1" lang="ja-JP" altLang="en-US" dirty="0"/>
              <a:t>単語　　　　　　　　　　　　　　　　　　　　　　　　</a:t>
            </a:r>
            <a:endParaRPr kumimoji="1" lang="en-US" altLang="ja-JP" dirty="0"/>
          </a:p>
          <a:p>
            <a:pPr marL="0" indent="0">
              <a:buNone/>
            </a:pPr>
            <a:r>
              <a:rPr kumimoji="1" lang="ja-JP" altLang="en-US" sz="2100" dirty="0"/>
              <a:t>　　　　　　　　　　　　　　　　</a:t>
            </a:r>
            <a:r>
              <a:rPr kumimoji="1" lang="en-US" altLang="ja-JP" sz="2100" dirty="0"/>
              <a:t>(p =0.809)</a:t>
            </a:r>
            <a:r>
              <a:rPr kumimoji="1" lang="ja-JP" altLang="en-US" sz="2100" dirty="0"/>
              <a:t> </a:t>
            </a:r>
          </a:p>
          <a:p>
            <a:endParaRPr kumimoji="1" lang="ja-JP" altLang="en-US" dirty="0"/>
          </a:p>
          <a:p>
            <a:pPr marL="0" indent="0">
              <a:lnSpc>
                <a:spcPct val="120000"/>
              </a:lnSpc>
              <a:buNone/>
            </a:pPr>
            <a:r>
              <a:rPr kumimoji="1" lang="ja-JP" altLang="en-US" dirty="0"/>
              <a:t>→この研究の結果は、記銘、保持、想起の分野では有望であるものの、歌を繰り返し聞くことによる認識に関する有意な差は認められなかった。</a:t>
            </a:r>
          </a:p>
          <a:p>
            <a:endParaRPr kumimoji="1" lang="ja-JP" altLang="en-US" dirty="0"/>
          </a:p>
        </p:txBody>
      </p:sp>
      <p:pic>
        <p:nvPicPr>
          <p:cNvPr id="7" name="図 6">
            <a:extLst>
              <a:ext uri="{FF2B5EF4-FFF2-40B4-BE49-F238E27FC236}">
                <a16:creationId xmlns:a16="http://schemas.microsoft.com/office/drawing/2014/main" id="{398CB185-12CE-77E5-1C20-9ECD053B9E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273" y="2849995"/>
            <a:ext cx="5470072" cy="2784764"/>
          </a:xfrm>
          <a:prstGeom prst="rect">
            <a:avLst/>
          </a:prstGeom>
        </p:spPr>
      </p:pic>
      <p:sp>
        <p:nvSpPr>
          <p:cNvPr id="4" name="正方形/長方形 3">
            <a:extLst>
              <a:ext uri="{FF2B5EF4-FFF2-40B4-BE49-F238E27FC236}">
                <a16:creationId xmlns:a16="http://schemas.microsoft.com/office/drawing/2014/main" id="{2D1590CF-B366-9E64-8B0E-9E60C6B073AB}"/>
              </a:ext>
            </a:extLst>
          </p:cNvPr>
          <p:cNvSpPr/>
          <p:nvPr/>
        </p:nvSpPr>
        <p:spPr>
          <a:xfrm>
            <a:off x="371350" y="4522464"/>
            <a:ext cx="5770046" cy="18638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E864CF3C-C9E1-5277-B990-36A4C78A6EF0}"/>
              </a:ext>
            </a:extLst>
          </p:cNvPr>
          <p:cNvSpPr/>
          <p:nvPr/>
        </p:nvSpPr>
        <p:spPr>
          <a:xfrm>
            <a:off x="371350" y="3756425"/>
            <a:ext cx="5770046" cy="18638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73804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6FAA87-C1F8-54F3-8050-3262BE7331CA}"/>
              </a:ext>
            </a:extLst>
          </p:cNvPr>
          <p:cNvSpPr>
            <a:spLocks noGrp="1"/>
          </p:cNvSpPr>
          <p:nvPr>
            <p:ph type="title"/>
          </p:nvPr>
        </p:nvSpPr>
        <p:spPr/>
        <p:txBody>
          <a:bodyPr/>
          <a:lstStyle/>
          <a:p>
            <a:r>
              <a:rPr kumimoji="1" lang="ja-JP" altLang="en-US" dirty="0"/>
              <a:t>考察</a:t>
            </a:r>
          </a:p>
        </p:txBody>
      </p:sp>
      <p:sp>
        <p:nvSpPr>
          <p:cNvPr id="3" name="コンテンツ プレースホルダー 2">
            <a:extLst>
              <a:ext uri="{FF2B5EF4-FFF2-40B4-BE49-F238E27FC236}">
                <a16:creationId xmlns:a16="http://schemas.microsoft.com/office/drawing/2014/main" id="{43ADAD2B-1B95-5708-8687-D0C6387EFE68}"/>
              </a:ext>
            </a:extLst>
          </p:cNvPr>
          <p:cNvSpPr>
            <a:spLocks noGrp="1"/>
          </p:cNvSpPr>
          <p:nvPr>
            <p:ph idx="1"/>
          </p:nvPr>
        </p:nvSpPr>
        <p:spPr>
          <a:xfrm>
            <a:off x="838199" y="1825624"/>
            <a:ext cx="11028219" cy="4492049"/>
          </a:xfrm>
        </p:spPr>
        <p:txBody>
          <a:bodyPr>
            <a:normAutofit/>
          </a:bodyPr>
          <a:lstStyle/>
          <a:p>
            <a:r>
              <a:rPr kumimoji="1" lang="ja-JP" altLang="en-US" dirty="0"/>
              <a:t>この研究結果は、</a:t>
            </a:r>
            <a:r>
              <a:rPr kumimoji="1" lang="en-US" altLang="ja-JP" dirty="0"/>
              <a:t>9</a:t>
            </a:r>
            <a:r>
              <a:rPr kumimoji="1" lang="ja-JP" altLang="en-US" dirty="0"/>
              <a:t>～</a:t>
            </a:r>
            <a:r>
              <a:rPr kumimoji="1" lang="en-US" altLang="ja-JP" dirty="0"/>
              <a:t>11</a:t>
            </a:r>
            <a:r>
              <a:rPr kumimoji="1" lang="ja-JP" altLang="en-US" dirty="0"/>
              <a:t>歳の聴覚性言語記憶法において、　　　　音楽を使用した記憶法の方が、話し言葉による記憶法よりも　　効果的</a:t>
            </a:r>
            <a:r>
              <a:rPr kumimoji="1" lang="ja-JP" altLang="en-US" sz="1800" dirty="0"/>
              <a:t>（再生数と正しい語順での再生）</a:t>
            </a:r>
            <a:r>
              <a:rPr kumimoji="1" lang="ja-JP" altLang="en-US" dirty="0"/>
              <a:t>である可能性が示唆された</a:t>
            </a:r>
            <a:endParaRPr kumimoji="1" lang="en-US" altLang="ja-JP" dirty="0"/>
          </a:p>
          <a:p>
            <a:endParaRPr kumimoji="1" lang="ja-JP" altLang="en-US" dirty="0"/>
          </a:p>
          <a:p>
            <a:r>
              <a:rPr lang="ja-JP" altLang="en-US" dirty="0"/>
              <a:t>子供のための効果的な学習戦略として、音楽を使用し想起を必要とする言語記憶への応用</a:t>
            </a:r>
            <a:r>
              <a:rPr lang="ja-JP" altLang="en-US" sz="1800" dirty="0"/>
              <a:t>（例</a:t>
            </a:r>
            <a:r>
              <a:rPr lang="en-US" altLang="ja-JP" sz="1800" dirty="0"/>
              <a:t>:</a:t>
            </a:r>
            <a:r>
              <a:rPr lang="ja-JP" altLang="en-US" sz="1800" dirty="0"/>
              <a:t>電話番号、住所を覚える等）</a:t>
            </a:r>
            <a:r>
              <a:rPr lang="ja-JP" altLang="en-US" dirty="0"/>
              <a:t>が可能と示唆された　　　</a:t>
            </a:r>
            <a:endParaRPr lang="en-US" altLang="ja-JP" dirty="0"/>
          </a:p>
          <a:p>
            <a:pPr marL="0" indent="0">
              <a:buNone/>
            </a:pPr>
            <a:r>
              <a:rPr lang="ja-JP" altLang="en-US" dirty="0"/>
              <a:t>　　　　</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50887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4BBBCE-1191-D5F1-61B8-6C331CC9CEDB}"/>
              </a:ext>
            </a:extLst>
          </p:cNvPr>
          <p:cNvSpPr>
            <a:spLocks noGrp="1"/>
          </p:cNvSpPr>
          <p:nvPr>
            <p:ph type="title"/>
          </p:nvPr>
        </p:nvSpPr>
        <p:spPr>
          <a:xfrm>
            <a:off x="881743" y="215835"/>
            <a:ext cx="10515600" cy="1325563"/>
          </a:xfrm>
        </p:spPr>
        <p:txBody>
          <a:bodyPr/>
          <a:lstStyle/>
          <a:p>
            <a:r>
              <a:rPr kumimoji="1" lang="ja-JP" altLang="en-US" dirty="0"/>
              <a:t>はじめに</a:t>
            </a:r>
          </a:p>
        </p:txBody>
      </p:sp>
      <p:sp>
        <p:nvSpPr>
          <p:cNvPr id="3" name="コンテンツ プレースホルダー 2">
            <a:extLst>
              <a:ext uri="{FF2B5EF4-FFF2-40B4-BE49-F238E27FC236}">
                <a16:creationId xmlns:a16="http://schemas.microsoft.com/office/drawing/2014/main" id="{DA3BC652-6AB7-628F-98AB-3D4117421583}"/>
              </a:ext>
            </a:extLst>
          </p:cNvPr>
          <p:cNvSpPr>
            <a:spLocks noGrp="1"/>
          </p:cNvSpPr>
          <p:nvPr>
            <p:ph idx="1"/>
          </p:nvPr>
        </p:nvSpPr>
        <p:spPr>
          <a:xfrm>
            <a:off x="430237" y="1622913"/>
            <a:ext cx="11302218" cy="4869961"/>
          </a:xfrm>
        </p:spPr>
        <p:txBody>
          <a:bodyPr>
            <a:normAutofit lnSpcReduction="10000"/>
          </a:bodyPr>
          <a:lstStyle/>
          <a:p>
            <a:r>
              <a:rPr kumimoji="1" lang="ja-JP" altLang="en-US" dirty="0"/>
              <a:t>記憶は認知機能の重要な要素であり、言語性記憶の低下は　　　　外傷性脳損傷、脳卒中、発達障害など、神経疾患で見られる </a:t>
            </a:r>
            <a:endParaRPr lang="en-US" altLang="ja-JP" dirty="0"/>
          </a:p>
          <a:p>
            <a:endParaRPr kumimoji="1" lang="ja-JP" altLang="en-US" dirty="0"/>
          </a:p>
          <a:p>
            <a:r>
              <a:rPr kumimoji="1" lang="ja-JP" altLang="en-US" dirty="0"/>
              <a:t>読み書き能力の低い子供は、記憶機能が低下している可能性がある</a:t>
            </a:r>
            <a:r>
              <a:rPr lang="ja-JP" altLang="en-US" dirty="0"/>
              <a:t>と報告されている</a:t>
            </a:r>
            <a:endParaRPr kumimoji="1" lang="en-US" altLang="ja-JP" dirty="0"/>
          </a:p>
          <a:p>
            <a:endParaRPr kumimoji="1" lang="en-US" altLang="ja-JP" dirty="0"/>
          </a:p>
          <a:p>
            <a:r>
              <a:rPr kumimoji="1" lang="ja-JP" altLang="en-US" dirty="0"/>
              <a:t>言語記憶</a:t>
            </a:r>
            <a:r>
              <a:rPr lang="ja-JP" altLang="en-US" dirty="0"/>
              <a:t>法</a:t>
            </a:r>
            <a:r>
              <a:rPr kumimoji="1" lang="ja-JP" altLang="en-US" dirty="0"/>
              <a:t>として音楽を使用したアプローチ</a:t>
            </a:r>
            <a:r>
              <a:rPr kumimoji="1" lang="ja-JP" altLang="en-US" sz="2200" dirty="0"/>
              <a:t>（例：アルファベットを</a:t>
            </a:r>
            <a:r>
              <a:rPr lang="ja-JP" altLang="en-US" sz="2200" dirty="0"/>
              <a:t>歌って</a:t>
            </a:r>
            <a:r>
              <a:rPr kumimoji="1" lang="ja-JP" altLang="en-US" sz="2200" dirty="0"/>
              <a:t>覚える）</a:t>
            </a:r>
            <a:r>
              <a:rPr kumimoji="1" lang="ja-JP" altLang="en-US" dirty="0"/>
              <a:t>はあるが、音楽を使用した記憶法に関する</a:t>
            </a:r>
            <a:r>
              <a:rPr lang="ja-JP" altLang="en-US" dirty="0"/>
              <a:t>研究は少ない</a:t>
            </a:r>
            <a:endParaRPr kumimoji="1" lang="en-US" altLang="ja-JP" dirty="0"/>
          </a:p>
          <a:p>
            <a:endParaRPr lang="en-US" altLang="ja-JP" dirty="0"/>
          </a:p>
          <a:p>
            <a:pPr marL="0" indent="0">
              <a:buNone/>
            </a:pPr>
            <a:r>
              <a:rPr kumimoji="1" lang="ja-JP" altLang="en-US" dirty="0"/>
              <a:t>→本研究は、子供の言語性記憶訓練において、音楽による記憶</a:t>
            </a:r>
            <a:r>
              <a:rPr lang="ja-JP" altLang="en-US" dirty="0"/>
              <a:t>法</a:t>
            </a:r>
            <a:r>
              <a:rPr kumimoji="1" lang="ja-JP" altLang="en-US" dirty="0"/>
              <a:t>と、　</a:t>
            </a:r>
            <a:endParaRPr kumimoji="1" lang="en-US" altLang="ja-JP" dirty="0"/>
          </a:p>
          <a:p>
            <a:pPr marL="0" indent="0">
              <a:buNone/>
            </a:pPr>
            <a:r>
              <a:rPr lang="ja-JP" altLang="en-US" dirty="0"/>
              <a:t>　</a:t>
            </a:r>
            <a:r>
              <a:rPr kumimoji="1" lang="ja-JP" altLang="en-US" dirty="0"/>
              <a:t>話し言葉による記憶</a:t>
            </a:r>
            <a:r>
              <a:rPr lang="ja-JP" altLang="en-US" dirty="0"/>
              <a:t>法</a:t>
            </a:r>
            <a:r>
              <a:rPr kumimoji="1" lang="ja-JP" altLang="en-US" dirty="0"/>
              <a:t>の効果を比較することを目的とする</a:t>
            </a:r>
          </a:p>
        </p:txBody>
      </p:sp>
    </p:spTree>
    <p:extLst>
      <p:ext uri="{BB962C8B-B14F-4D97-AF65-F5344CB8AC3E}">
        <p14:creationId xmlns:p14="http://schemas.microsoft.com/office/powerpoint/2010/main" val="2751361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EC780E-6B39-79D9-67CE-DDA4656C3916}"/>
              </a:ext>
            </a:extLst>
          </p:cNvPr>
          <p:cNvSpPr>
            <a:spLocks noGrp="1"/>
          </p:cNvSpPr>
          <p:nvPr>
            <p:ph type="title"/>
          </p:nvPr>
        </p:nvSpPr>
        <p:spPr>
          <a:xfrm>
            <a:off x="782216" y="365126"/>
            <a:ext cx="10515600" cy="1325563"/>
          </a:xfrm>
        </p:spPr>
        <p:txBody>
          <a:bodyPr/>
          <a:lstStyle/>
          <a:p>
            <a:r>
              <a:rPr kumimoji="1" lang="ja-JP" altLang="en-US" dirty="0"/>
              <a:t>方法①</a:t>
            </a:r>
          </a:p>
        </p:txBody>
      </p:sp>
      <p:sp>
        <p:nvSpPr>
          <p:cNvPr id="3" name="コンテンツ プレースホルダー 2">
            <a:extLst>
              <a:ext uri="{FF2B5EF4-FFF2-40B4-BE49-F238E27FC236}">
                <a16:creationId xmlns:a16="http://schemas.microsoft.com/office/drawing/2014/main" id="{EF1A5705-1171-E7CC-759A-E0353E308FFD}"/>
              </a:ext>
            </a:extLst>
          </p:cNvPr>
          <p:cNvSpPr>
            <a:spLocks noGrp="1"/>
          </p:cNvSpPr>
          <p:nvPr>
            <p:ph idx="1"/>
          </p:nvPr>
        </p:nvSpPr>
        <p:spPr>
          <a:xfrm>
            <a:off x="595445" y="1926194"/>
            <a:ext cx="11001110" cy="4455152"/>
          </a:xfrm>
        </p:spPr>
        <p:txBody>
          <a:bodyPr>
            <a:normAutofit/>
          </a:bodyPr>
          <a:lstStyle/>
          <a:p>
            <a:r>
              <a:rPr kumimoji="1" lang="ja-JP" altLang="en-US" dirty="0"/>
              <a:t>音楽による記憶法と通常の</a:t>
            </a:r>
            <a:r>
              <a:rPr lang="ja-JP" altLang="en-US" dirty="0"/>
              <a:t>話し言葉による記憶法</a:t>
            </a:r>
            <a:r>
              <a:rPr kumimoji="1" lang="ja-JP" altLang="en-US" dirty="0"/>
              <a:t>を比較するため、　　　　レイ聴覚言語学習テスト</a:t>
            </a:r>
            <a:r>
              <a:rPr kumimoji="1" lang="ja-JP" altLang="en-US" sz="1800" dirty="0"/>
              <a:t>（以下</a:t>
            </a:r>
            <a:r>
              <a:rPr kumimoji="1" lang="en-US" altLang="ja-JP" sz="1800" dirty="0"/>
              <a:t>RAVLT</a:t>
            </a:r>
            <a:r>
              <a:rPr kumimoji="1" lang="ja-JP" altLang="en-US" sz="1800" dirty="0"/>
              <a:t>）</a:t>
            </a:r>
            <a:r>
              <a:rPr kumimoji="1" lang="ja-JP" altLang="en-US" dirty="0"/>
              <a:t>を使用し、</a:t>
            </a:r>
            <a:r>
              <a:rPr lang="ja-JP" altLang="en-US" dirty="0"/>
              <a:t>効果の比較を行う</a:t>
            </a:r>
            <a:endParaRPr lang="en-US" altLang="ja-JP" dirty="0"/>
          </a:p>
          <a:p>
            <a:endParaRPr kumimoji="1" lang="en-US" altLang="ja-JP" dirty="0"/>
          </a:p>
          <a:p>
            <a:r>
              <a:rPr lang="ja-JP" altLang="en-US" dirty="0"/>
              <a:t>対象</a:t>
            </a:r>
            <a:endParaRPr lang="en-US" altLang="ja-JP" dirty="0"/>
          </a:p>
          <a:p>
            <a:pPr marL="0" indent="0">
              <a:buNone/>
            </a:pPr>
            <a:r>
              <a:rPr lang="ja-JP" altLang="en-US" dirty="0"/>
              <a:t>定型</a:t>
            </a:r>
            <a:r>
              <a:rPr kumimoji="1" lang="ja-JP" altLang="en-US" dirty="0"/>
              <a:t>発達児</a:t>
            </a:r>
            <a:r>
              <a:rPr lang="ja-JP" altLang="en-US" dirty="0"/>
              <a:t>　</a:t>
            </a:r>
            <a:r>
              <a:rPr kumimoji="1" lang="en-US" altLang="ja-JP" dirty="0"/>
              <a:t>32</a:t>
            </a:r>
            <a:r>
              <a:rPr kumimoji="1" lang="ja-JP" altLang="en-US" dirty="0"/>
              <a:t>名</a:t>
            </a:r>
            <a:r>
              <a:rPr kumimoji="1" lang="ja-JP" altLang="en-US" sz="1800" dirty="0"/>
              <a:t>（</a:t>
            </a:r>
            <a:r>
              <a:rPr lang="en-US" altLang="ja-JP" sz="1800" dirty="0"/>
              <a:t>9</a:t>
            </a:r>
            <a:r>
              <a:rPr lang="ja-JP" altLang="en-US" sz="1800" dirty="0"/>
              <a:t>歳～</a:t>
            </a:r>
            <a:r>
              <a:rPr lang="en-US" altLang="ja-JP" sz="1800" dirty="0"/>
              <a:t>11</a:t>
            </a:r>
            <a:r>
              <a:rPr lang="ja-JP" altLang="en-US" sz="1800" dirty="0"/>
              <a:t>歳）　</a:t>
            </a:r>
            <a:endParaRPr kumimoji="1" lang="en-US" altLang="ja-JP" sz="1800" dirty="0"/>
          </a:p>
          <a:p>
            <a:pPr marL="0" indent="0">
              <a:buNone/>
            </a:pPr>
            <a:endParaRPr lang="en-US" altLang="ja-JP" dirty="0"/>
          </a:p>
          <a:p>
            <a:pPr marL="0" indent="0">
              <a:buNone/>
            </a:pPr>
            <a:r>
              <a:rPr lang="ja-JP" altLang="en-US" dirty="0"/>
              <a:t>ランダム化対照試験</a:t>
            </a:r>
            <a:endParaRPr lang="en-US" altLang="ja-JP" dirty="0"/>
          </a:p>
          <a:p>
            <a:pPr marL="0" indent="0">
              <a:buNone/>
            </a:pPr>
            <a:r>
              <a:rPr lang="ja-JP" altLang="en-US" dirty="0"/>
              <a:t>話し言葉による記憶法</a:t>
            </a:r>
            <a:r>
              <a:rPr lang="ja-JP" altLang="en-US" sz="1800" dirty="0"/>
              <a:t>（以下、通常条件群）　</a:t>
            </a:r>
            <a:r>
              <a:rPr lang="en-US" altLang="ja-JP" dirty="0"/>
              <a:t>16</a:t>
            </a:r>
            <a:r>
              <a:rPr lang="ja-JP" altLang="en-US" dirty="0"/>
              <a:t>名</a:t>
            </a:r>
            <a:r>
              <a:rPr lang="ja-JP" altLang="en-US" sz="1800" dirty="0"/>
              <a:t>（女</a:t>
            </a:r>
            <a:r>
              <a:rPr lang="en-US" altLang="ja-JP" sz="1800" dirty="0"/>
              <a:t>5:</a:t>
            </a:r>
            <a:r>
              <a:rPr lang="ja-JP" altLang="en-US" sz="1800" dirty="0"/>
              <a:t>男</a:t>
            </a:r>
            <a:r>
              <a:rPr lang="en-US" altLang="ja-JP" sz="1800" dirty="0"/>
              <a:t>11</a:t>
            </a:r>
            <a:r>
              <a:rPr lang="ja-JP" altLang="en-US" sz="1800" dirty="0"/>
              <a:t>）</a:t>
            </a:r>
            <a:endParaRPr lang="en-US" altLang="ja-JP" sz="1800" dirty="0"/>
          </a:p>
          <a:p>
            <a:pPr marL="0" indent="0">
              <a:buNone/>
            </a:pPr>
            <a:r>
              <a:rPr lang="ja-JP" altLang="en-US" dirty="0"/>
              <a:t>音楽による記憶法</a:t>
            </a:r>
            <a:r>
              <a:rPr lang="ja-JP" altLang="en-US" sz="1800" dirty="0"/>
              <a:t>（以下、音楽条件群）　</a:t>
            </a:r>
            <a:r>
              <a:rPr lang="en-US" altLang="ja-JP" dirty="0"/>
              <a:t>16</a:t>
            </a:r>
            <a:r>
              <a:rPr lang="ja-JP" altLang="en-US" dirty="0"/>
              <a:t>名</a:t>
            </a:r>
            <a:r>
              <a:rPr kumimoji="1" lang="ja-JP" altLang="en-US" sz="1800" dirty="0"/>
              <a:t>（女</a:t>
            </a:r>
            <a:r>
              <a:rPr kumimoji="1" lang="en-US" altLang="ja-JP" sz="1800" dirty="0"/>
              <a:t>5:</a:t>
            </a:r>
            <a:r>
              <a:rPr kumimoji="1" lang="ja-JP" altLang="en-US" sz="1800" dirty="0"/>
              <a:t>男</a:t>
            </a:r>
            <a:r>
              <a:rPr kumimoji="1" lang="en-US" altLang="ja-JP" sz="1800" dirty="0"/>
              <a:t>11</a:t>
            </a:r>
            <a:r>
              <a:rPr kumimoji="1" lang="ja-JP" altLang="en-US" sz="1800" dirty="0"/>
              <a:t>）</a:t>
            </a:r>
            <a:endParaRPr lang="en-US" altLang="ja-JP" sz="1800" dirty="0"/>
          </a:p>
        </p:txBody>
      </p:sp>
    </p:spTree>
    <p:extLst>
      <p:ext uri="{BB962C8B-B14F-4D97-AF65-F5344CB8AC3E}">
        <p14:creationId xmlns:p14="http://schemas.microsoft.com/office/powerpoint/2010/main" val="1062227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2F478E-2518-EEE1-C52D-FE60288AC3DD}"/>
              </a:ext>
            </a:extLst>
          </p:cNvPr>
          <p:cNvSpPr>
            <a:spLocks noGrp="1"/>
          </p:cNvSpPr>
          <p:nvPr>
            <p:ph type="title"/>
          </p:nvPr>
        </p:nvSpPr>
        <p:spPr>
          <a:xfrm>
            <a:off x="691843" y="400182"/>
            <a:ext cx="10515600" cy="1325563"/>
          </a:xfrm>
        </p:spPr>
        <p:txBody>
          <a:bodyPr/>
          <a:lstStyle/>
          <a:p>
            <a:r>
              <a:rPr kumimoji="1" lang="ja-JP" altLang="en-US" dirty="0"/>
              <a:t>方法②</a:t>
            </a:r>
          </a:p>
        </p:txBody>
      </p:sp>
      <p:sp>
        <p:nvSpPr>
          <p:cNvPr id="3" name="コンテンツ プレースホルダー 2">
            <a:extLst>
              <a:ext uri="{FF2B5EF4-FFF2-40B4-BE49-F238E27FC236}">
                <a16:creationId xmlns:a16="http://schemas.microsoft.com/office/drawing/2014/main" id="{288D9D00-5BEF-52D3-EAF4-FDBB76849936}"/>
              </a:ext>
            </a:extLst>
          </p:cNvPr>
          <p:cNvSpPr>
            <a:spLocks noGrp="1"/>
          </p:cNvSpPr>
          <p:nvPr>
            <p:ph idx="1"/>
          </p:nvPr>
        </p:nvSpPr>
        <p:spPr>
          <a:xfrm>
            <a:off x="801588" y="1616253"/>
            <a:ext cx="10588823" cy="996873"/>
          </a:xfrm>
        </p:spPr>
        <p:txBody>
          <a:bodyPr>
            <a:noAutofit/>
          </a:bodyPr>
          <a:lstStyle/>
          <a:p>
            <a:pPr marL="0" indent="0">
              <a:buNone/>
            </a:pPr>
            <a:r>
              <a:rPr kumimoji="1" lang="en-US" altLang="ja-JP" sz="2400" dirty="0"/>
              <a:t>RAVLT</a:t>
            </a:r>
            <a:r>
              <a:rPr kumimoji="1" lang="ja-JP" altLang="en-US" sz="2400" dirty="0"/>
              <a:t>とは</a:t>
            </a:r>
          </a:p>
          <a:p>
            <a:pPr marL="0" indent="0">
              <a:buNone/>
            </a:pPr>
            <a:r>
              <a:rPr kumimoji="1" lang="ja-JP" altLang="en-US" sz="2400" dirty="0"/>
              <a:t>聴覚性言語記憶の反復学習効果や、遅延再生、再認能力を評価する</a:t>
            </a:r>
            <a:r>
              <a:rPr lang="ja-JP" altLang="en-US" sz="2400" dirty="0"/>
              <a:t>検査</a:t>
            </a:r>
            <a:endParaRPr kumimoji="1" lang="en-US" altLang="ja-JP" sz="2400" dirty="0"/>
          </a:p>
        </p:txBody>
      </p:sp>
      <p:pic>
        <p:nvPicPr>
          <p:cNvPr id="5" name="図 4">
            <a:extLst>
              <a:ext uri="{FF2B5EF4-FFF2-40B4-BE49-F238E27FC236}">
                <a16:creationId xmlns:a16="http://schemas.microsoft.com/office/drawing/2014/main" id="{55F7AFC9-F408-8143-707D-99C66A409A77}"/>
              </a:ext>
            </a:extLst>
          </p:cNvPr>
          <p:cNvPicPr>
            <a:picLocks noChangeAspect="1"/>
          </p:cNvPicPr>
          <p:nvPr/>
        </p:nvPicPr>
        <p:blipFill rotWithShape="1">
          <a:blip r:embed="rId3">
            <a:extLst>
              <a:ext uri="{28A0092B-C50C-407E-A947-70E740481C1C}">
                <a14:useLocalDpi xmlns:a14="http://schemas.microsoft.com/office/drawing/2010/main" val="0"/>
              </a:ext>
            </a:extLst>
          </a:blip>
          <a:srcRect l="9600" t="23236" r="8305" b="42570"/>
          <a:stretch/>
        </p:blipFill>
        <p:spPr>
          <a:xfrm>
            <a:off x="1309770" y="2410804"/>
            <a:ext cx="8275854" cy="3217259"/>
          </a:xfrm>
          <a:prstGeom prst="rect">
            <a:avLst/>
          </a:prstGeom>
        </p:spPr>
      </p:pic>
      <p:sp>
        <p:nvSpPr>
          <p:cNvPr id="6" name="テキスト ボックス 5">
            <a:extLst>
              <a:ext uri="{FF2B5EF4-FFF2-40B4-BE49-F238E27FC236}">
                <a16:creationId xmlns:a16="http://schemas.microsoft.com/office/drawing/2014/main" id="{66F5C37E-29A0-FC66-D86C-2FD5E4293B65}"/>
              </a:ext>
            </a:extLst>
          </p:cNvPr>
          <p:cNvSpPr txBox="1"/>
          <p:nvPr/>
        </p:nvSpPr>
        <p:spPr>
          <a:xfrm>
            <a:off x="85027" y="5943857"/>
            <a:ext cx="12021946" cy="830997"/>
          </a:xfrm>
          <a:prstGeom prst="rect">
            <a:avLst/>
          </a:prstGeom>
          <a:noFill/>
        </p:spPr>
        <p:txBody>
          <a:bodyPr wrap="square" rtlCol="0">
            <a:spAutoFit/>
          </a:bodyPr>
          <a:lstStyle/>
          <a:p>
            <a:pPr marL="342900" indent="-342900">
              <a:buFont typeface="Arial" panose="020B0604020202020204" pitchFamily="34" charset="0"/>
              <a:buChar char="•"/>
            </a:pPr>
            <a:r>
              <a:rPr lang="ja-JP" altLang="en-US" sz="2400" dirty="0"/>
              <a:t>先行研究</a:t>
            </a:r>
            <a:r>
              <a:rPr lang="en-US" altLang="ja-JP" sz="2400" dirty="0"/>
              <a:t>(</a:t>
            </a:r>
            <a:r>
              <a:rPr lang="en-US" altLang="ja-JP" sz="2400" dirty="0" err="1"/>
              <a:t>Thaut</a:t>
            </a:r>
            <a:r>
              <a:rPr lang="en-US" altLang="ja-JP" sz="2400" dirty="0"/>
              <a:t> et al., 2008, 2014)</a:t>
            </a:r>
            <a:r>
              <a:rPr lang="ja-JP" altLang="en-US" sz="2400" dirty="0"/>
              <a:t>と同等に行うため、通常の検査法＋⑧と⑨を追加</a:t>
            </a:r>
          </a:p>
          <a:p>
            <a:pPr marL="342900" indent="-342900">
              <a:buFont typeface="Arial" panose="020B0604020202020204" pitchFamily="34" charset="0"/>
              <a:buChar char="•"/>
            </a:pPr>
            <a:r>
              <a:rPr lang="ja-JP" altLang="en-US" sz="2400" dirty="0"/>
              <a:t>音楽</a:t>
            </a:r>
            <a:r>
              <a:rPr kumimoji="1" lang="ja-JP" altLang="en-US" sz="2400" dirty="0"/>
              <a:t>条件群は歌での提示以外、通常</a:t>
            </a:r>
            <a:r>
              <a:rPr lang="ja-JP" altLang="en-US" sz="2400" dirty="0"/>
              <a:t>条件群と同じ</a:t>
            </a:r>
            <a:r>
              <a:rPr kumimoji="1" lang="ja-JP" altLang="en-US" sz="2400" dirty="0"/>
              <a:t>手順で実施</a:t>
            </a:r>
          </a:p>
        </p:txBody>
      </p:sp>
      <p:sp>
        <p:nvSpPr>
          <p:cNvPr id="7" name="テキスト ボックス 6">
            <a:extLst>
              <a:ext uri="{FF2B5EF4-FFF2-40B4-BE49-F238E27FC236}">
                <a16:creationId xmlns:a16="http://schemas.microsoft.com/office/drawing/2014/main" id="{8D7136BD-F8CD-830C-50F4-416E13A6341D}"/>
              </a:ext>
            </a:extLst>
          </p:cNvPr>
          <p:cNvSpPr txBox="1"/>
          <p:nvPr/>
        </p:nvSpPr>
        <p:spPr>
          <a:xfrm>
            <a:off x="1433037" y="3491643"/>
            <a:ext cx="1892829" cy="738664"/>
          </a:xfrm>
          <a:prstGeom prst="rect">
            <a:avLst/>
          </a:prstGeom>
          <a:solidFill>
            <a:schemeClr val="bg1"/>
          </a:solidFill>
        </p:spPr>
        <p:txBody>
          <a:bodyPr wrap="square" rtlCol="0">
            <a:spAutoFit/>
          </a:bodyPr>
          <a:lstStyle/>
          <a:p>
            <a:r>
              <a:rPr lang="en-US" altLang="ja-JP" sz="1400" dirty="0"/>
              <a:t>1</a:t>
            </a:r>
            <a:r>
              <a:rPr kumimoji="1" lang="en-US" altLang="ja-JP" sz="1400" dirty="0"/>
              <a:t>5</a:t>
            </a:r>
            <a:r>
              <a:rPr kumimoji="1" lang="ja-JP" altLang="en-US" sz="1400" dirty="0"/>
              <a:t>語の無関連単語　　     リスト</a:t>
            </a:r>
            <a:r>
              <a:rPr kumimoji="1" lang="en-US" altLang="ja-JP" sz="1400" dirty="0"/>
              <a:t>A</a:t>
            </a:r>
            <a:r>
              <a:rPr kumimoji="1" lang="ja-JP" altLang="en-US" sz="1400" dirty="0"/>
              <a:t>提示後、　</a:t>
            </a:r>
            <a:r>
              <a:rPr lang="ja-JP" altLang="en-US" sz="1400" dirty="0"/>
              <a:t>即時再生を実施</a:t>
            </a:r>
            <a:endParaRPr kumimoji="1" lang="en-US" altLang="ja-JP" sz="1400" dirty="0"/>
          </a:p>
        </p:txBody>
      </p:sp>
      <p:sp>
        <p:nvSpPr>
          <p:cNvPr id="8" name="テキスト ボックス 7">
            <a:extLst>
              <a:ext uri="{FF2B5EF4-FFF2-40B4-BE49-F238E27FC236}">
                <a16:creationId xmlns:a16="http://schemas.microsoft.com/office/drawing/2014/main" id="{48CE3968-884B-8755-D138-0F48F0D5B138}"/>
              </a:ext>
            </a:extLst>
          </p:cNvPr>
          <p:cNvSpPr txBox="1"/>
          <p:nvPr/>
        </p:nvSpPr>
        <p:spPr>
          <a:xfrm>
            <a:off x="3557231" y="3503143"/>
            <a:ext cx="6264441" cy="369332"/>
          </a:xfrm>
          <a:prstGeom prst="rect">
            <a:avLst/>
          </a:prstGeom>
          <a:solidFill>
            <a:schemeClr val="bg1"/>
          </a:solidFill>
        </p:spPr>
        <p:txBody>
          <a:bodyPr wrap="square" rtlCol="0">
            <a:spAutoFit/>
          </a:bodyPr>
          <a:lstStyle/>
          <a:p>
            <a:r>
              <a:rPr kumimoji="1" lang="ja-JP" altLang="en-US" sz="1400" dirty="0"/>
              <a:t>　　　　　リスト</a:t>
            </a:r>
            <a:r>
              <a:rPr kumimoji="1" lang="en-US" altLang="ja-JP" sz="1400" dirty="0"/>
              <a:t>A</a:t>
            </a:r>
            <a:r>
              <a:rPr kumimoji="1" lang="ja-JP" altLang="en-US" sz="1400" dirty="0"/>
              <a:t>を計</a:t>
            </a:r>
            <a:r>
              <a:rPr kumimoji="1" lang="en-US" altLang="ja-JP" sz="1400" dirty="0"/>
              <a:t>5</a:t>
            </a:r>
            <a:r>
              <a:rPr kumimoji="1" lang="ja-JP" altLang="en-US" sz="1400" dirty="0"/>
              <a:t>回繰返す （反復学習効果の測定</a:t>
            </a:r>
            <a:r>
              <a:rPr kumimoji="1" lang="ja-JP" altLang="en-US" dirty="0"/>
              <a:t>）</a:t>
            </a:r>
          </a:p>
        </p:txBody>
      </p:sp>
      <p:sp>
        <p:nvSpPr>
          <p:cNvPr id="10" name="テキスト ボックス 9">
            <a:extLst>
              <a:ext uri="{FF2B5EF4-FFF2-40B4-BE49-F238E27FC236}">
                <a16:creationId xmlns:a16="http://schemas.microsoft.com/office/drawing/2014/main" id="{8E2E5C10-116C-71E3-3129-B94D154D848E}"/>
              </a:ext>
            </a:extLst>
          </p:cNvPr>
          <p:cNvSpPr txBox="1"/>
          <p:nvPr/>
        </p:nvSpPr>
        <p:spPr>
          <a:xfrm>
            <a:off x="1361234" y="5286112"/>
            <a:ext cx="2490282" cy="523220"/>
          </a:xfrm>
          <a:prstGeom prst="rect">
            <a:avLst/>
          </a:prstGeom>
          <a:solidFill>
            <a:schemeClr val="bg1"/>
          </a:solidFill>
        </p:spPr>
        <p:txBody>
          <a:bodyPr wrap="square" rtlCol="0">
            <a:spAutoFit/>
          </a:bodyPr>
          <a:lstStyle/>
          <a:p>
            <a:r>
              <a:rPr kumimoji="1" lang="ja-JP" altLang="en-US" sz="1400" dirty="0"/>
              <a:t>リスト</a:t>
            </a:r>
            <a:r>
              <a:rPr kumimoji="1" lang="en-US" altLang="ja-JP" sz="1400" dirty="0"/>
              <a:t>B</a:t>
            </a:r>
            <a:r>
              <a:rPr kumimoji="1" lang="ja-JP" altLang="en-US" sz="1400" dirty="0"/>
              <a:t>を提示後　</a:t>
            </a:r>
          </a:p>
          <a:p>
            <a:r>
              <a:rPr kumimoji="1" lang="ja-JP" altLang="en-US" sz="1400" dirty="0"/>
              <a:t>リスト</a:t>
            </a:r>
            <a:r>
              <a:rPr kumimoji="1" lang="en-US" altLang="ja-JP" sz="1400" dirty="0"/>
              <a:t>B</a:t>
            </a:r>
            <a:r>
              <a:rPr kumimoji="1" lang="ja-JP" altLang="en-US" sz="1400" dirty="0"/>
              <a:t>の即時再生実施</a:t>
            </a:r>
            <a:endParaRPr kumimoji="1" lang="en-US" altLang="ja-JP" sz="1400" dirty="0"/>
          </a:p>
        </p:txBody>
      </p:sp>
      <p:sp>
        <p:nvSpPr>
          <p:cNvPr id="11" name="テキスト ボックス 10">
            <a:extLst>
              <a:ext uri="{FF2B5EF4-FFF2-40B4-BE49-F238E27FC236}">
                <a16:creationId xmlns:a16="http://schemas.microsoft.com/office/drawing/2014/main" id="{2CF79935-978D-6291-CB19-FF8D51F67561}"/>
              </a:ext>
            </a:extLst>
          </p:cNvPr>
          <p:cNvSpPr txBox="1"/>
          <p:nvPr/>
        </p:nvSpPr>
        <p:spPr>
          <a:xfrm>
            <a:off x="3679572" y="5324699"/>
            <a:ext cx="2340581" cy="307777"/>
          </a:xfrm>
          <a:prstGeom prst="rect">
            <a:avLst/>
          </a:prstGeom>
          <a:solidFill>
            <a:schemeClr val="bg1"/>
          </a:solidFill>
        </p:spPr>
        <p:txBody>
          <a:bodyPr wrap="square" rtlCol="0">
            <a:spAutoFit/>
          </a:bodyPr>
          <a:lstStyle/>
          <a:p>
            <a:r>
              <a:rPr kumimoji="1" lang="ja-JP" altLang="en-US" sz="1400" dirty="0"/>
              <a:t>リスト</a:t>
            </a:r>
            <a:r>
              <a:rPr kumimoji="1" lang="en-US" altLang="ja-JP" sz="1400" dirty="0"/>
              <a:t>A</a:t>
            </a:r>
            <a:r>
              <a:rPr lang="ja-JP" altLang="en-US" sz="1400" dirty="0"/>
              <a:t>遅延再生</a:t>
            </a:r>
            <a:r>
              <a:rPr kumimoji="1" lang="ja-JP" altLang="en-US" sz="1400" dirty="0"/>
              <a:t>  </a:t>
            </a:r>
            <a:endParaRPr kumimoji="1" lang="en-US" altLang="ja-JP" sz="1400" dirty="0"/>
          </a:p>
        </p:txBody>
      </p:sp>
      <p:sp>
        <p:nvSpPr>
          <p:cNvPr id="12" name="左中かっこ 11">
            <a:extLst>
              <a:ext uri="{FF2B5EF4-FFF2-40B4-BE49-F238E27FC236}">
                <a16:creationId xmlns:a16="http://schemas.microsoft.com/office/drawing/2014/main" id="{404C4710-7CB8-8A01-92E8-FDD33D06FE27}"/>
              </a:ext>
            </a:extLst>
          </p:cNvPr>
          <p:cNvSpPr/>
          <p:nvPr/>
        </p:nvSpPr>
        <p:spPr>
          <a:xfrm rot="5400000" flipH="1" flipV="1">
            <a:off x="5393517" y="-1173665"/>
            <a:ext cx="231627" cy="8152587"/>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54CA58B8-3E43-19B2-BF91-56860B5E2F3C}"/>
              </a:ext>
            </a:extLst>
          </p:cNvPr>
          <p:cNvSpPr txBox="1"/>
          <p:nvPr/>
        </p:nvSpPr>
        <p:spPr>
          <a:xfrm>
            <a:off x="5847527" y="5396779"/>
            <a:ext cx="1444133" cy="307777"/>
          </a:xfrm>
          <a:prstGeom prst="rect">
            <a:avLst/>
          </a:prstGeom>
          <a:solidFill>
            <a:schemeClr val="bg1"/>
          </a:solidFill>
        </p:spPr>
        <p:txBody>
          <a:bodyPr wrap="square" rtlCol="0">
            <a:spAutoFit/>
          </a:bodyPr>
          <a:lstStyle/>
          <a:p>
            <a:endParaRPr kumimoji="1" lang="ja-JP" altLang="en-US" sz="1400" dirty="0"/>
          </a:p>
        </p:txBody>
      </p:sp>
      <p:sp>
        <p:nvSpPr>
          <p:cNvPr id="14" name="テキスト ボックス 13">
            <a:extLst>
              <a:ext uri="{FF2B5EF4-FFF2-40B4-BE49-F238E27FC236}">
                <a16:creationId xmlns:a16="http://schemas.microsoft.com/office/drawing/2014/main" id="{10C743F0-C0A0-C34C-C44A-6A58DD6E513F}"/>
              </a:ext>
            </a:extLst>
          </p:cNvPr>
          <p:cNvSpPr txBox="1"/>
          <p:nvPr/>
        </p:nvSpPr>
        <p:spPr>
          <a:xfrm>
            <a:off x="7292643" y="5320286"/>
            <a:ext cx="2411006" cy="307777"/>
          </a:xfrm>
          <a:prstGeom prst="rect">
            <a:avLst/>
          </a:prstGeom>
          <a:solidFill>
            <a:schemeClr val="bg1"/>
          </a:solidFill>
        </p:spPr>
        <p:txBody>
          <a:bodyPr wrap="square" rtlCol="0">
            <a:spAutoFit/>
          </a:bodyPr>
          <a:lstStyle/>
          <a:p>
            <a:r>
              <a:rPr kumimoji="1" lang="ja-JP" altLang="en-US" sz="1400" dirty="0"/>
              <a:t>リスト</a:t>
            </a:r>
            <a:r>
              <a:rPr kumimoji="1" lang="en-US" altLang="ja-JP" sz="1400" dirty="0"/>
              <a:t>A</a:t>
            </a:r>
            <a:r>
              <a:rPr kumimoji="1" lang="ja-JP" altLang="en-US" sz="1400" dirty="0"/>
              <a:t>を再生する</a:t>
            </a:r>
            <a:endParaRPr lang="en-US" altLang="ja-JP" sz="1400" dirty="0"/>
          </a:p>
        </p:txBody>
      </p:sp>
      <p:sp>
        <p:nvSpPr>
          <p:cNvPr id="17" name="テキスト ボックス 16">
            <a:extLst>
              <a:ext uri="{FF2B5EF4-FFF2-40B4-BE49-F238E27FC236}">
                <a16:creationId xmlns:a16="http://schemas.microsoft.com/office/drawing/2014/main" id="{1028A07C-B1BB-E937-649D-DEA9EC8DCE49}"/>
              </a:ext>
            </a:extLst>
          </p:cNvPr>
          <p:cNvSpPr txBox="1"/>
          <p:nvPr/>
        </p:nvSpPr>
        <p:spPr>
          <a:xfrm>
            <a:off x="1605063" y="2547515"/>
            <a:ext cx="7980561" cy="338554"/>
          </a:xfrm>
          <a:prstGeom prst="rect">
            <a:avLst/>
          </a:prstGeom>
          <a:solidFill>
            <a:schemeClr val="bg1"/>
          </a:solidFill>
        </p:spPr>
        <p:txBody>
          <a:bodyPr wrap="square" rtlCol="0">
            <a:spAutoFit/>
          </a:bodyPr>
          <a:lstStyle/>
          <a:p>
            <a:r>
              <a:rPr kumimoji="1" lang="ja-JP" altLang="en-US" sz="1600" b="1" dirty="0"/>
              <a:t>①即時再生　　　②即時再生</a:t>
            </a:r>
            <a:r>
              <a:rPr lang="ja-JP" altLang="en-US" sz="1600" b="1" dirty="0"/>
              <a:t>　　　③即時再生　　　</a:t>
            </a:r>
            <a:r>
              <a:rPr kumimoji="1" lang="ja-JP" altLang="en-US" sz="1600" b="1" dirty="0"/>
              <a:t>④即時再生</a:t>
            </a:r>
            <a:r>
              <a:rPr lang="ja-JP" altLang="en-US" sz="1600" b="1" dirty="0"/>
              <a:t>　　　⑤即時再生</a:t>
            </a:r>
            <a:endParaRPr kumimoji="1" lang="ja-JP" altLang="en-US" sz="1600" b="1" dirty="0"/>
          </a:p>
        </p:txBody>
      </p:sp>
      <p:sp>
        <p:nvSpPr>
          <p:cNvPr id="22" name="テキスト ボックス 21">
            <a:extLst>
              <a:ext uri="{FF2B5EF4-FFF2-40B4-BE49-F238E27FC236}">
                <a16:creationId xmlns:a16="http://schemas.microsoft.com/office/drawing/2014/main" id="{5DA7342F-75B0-A4E7-0015-F818DAD5EC55}"/>
              </a:ext>
            </a:extLst>
          </p:cNvPr>
          <p:cNvSpPr txBox="1"/>
          <p:nvPr/>
        </p:nvSpPr>
        <p:spPr>
          <a:xfrm>
            <a:off x="1605063" y="4347445"/>
            <a:ext cx="9558383" cy="338554"/>
          </a:xfrm>
          <a:prstGeom prst="rect">
            <a:avLst/>
          </a:prstGeom>
          <a:solidFill>
            <a:schemeClr val="bg1"/>
          </a:solidFill>
        </p:spPr>
        <p:txBody>
          <a:bodyPr wrap="square" rtlCol="0">
            <a:spAutoFit/>
          </a:bodyPr>
          <a:lstStyle/>
          <a:p>
            <a:r>
              <a:rPr kumimoji="1" lang="ja-JP" altLang="en-US" sz="1600" b="1" dirty="0"/>
              <a:t>⑥干渉刺激　       ⑦干渉刺激後の遅延再生</a:t>
            </a:r>
            <a:r>
              <a:rPr lang="en-US" altLang="ja-JP" sz="1600" b="1" dirty="0"/>
              <a:t>     </a:t>
            </a:r>
            <a:r>
              <a:rPr lang="ja-JP" altLang="en-US" sz="1600" b="1" dirty="0"/>
              <a:t>⑧</a:t>
            </a:r>
            <a:r>
              <a:rPr lang="en-US" altLang="ja-JP" sz="1600" b="1" dirty="0"/>
              <a:t>15</a:t>
            </a:r>
            <a:r>
              <a:rPr lang="ja-JP" altLang="en-US" sz="1600" b="1" dirty="0"/>
              <a:t>分間の休憩</a:t>
            </a:r>
            <a:r>
              <a:rPr lang="en-US" altLang="ja-JP" sz="1600" b="1" dirty="0"/>
              <a:t>           </a:t>
            </a:r>
            <a:r>
              <a:rPr kumimoji="1" lang="ja-JP" altLang="en-US" sz="1600" b="1" dirty="0"/>
              <a:t>⑨遅延再生</a:t>
            </a:r>
            <a:r>
              <a:rPr lang="en-US" altLang="ja-JP" sz="1600" b="1" dirty="0"/>
              <a:t>          </a:t>
            </a:r>
            <a:r>
              <a:rPr lang="ja-JP" altLang="en-US" sz="1600" b="1" dirty="0"/>
              <a:t>⑩遅延再認</a:t>
            </a:r>
            <a:endParaRPr kumimoji="1" lang="en-US" altLang="ja-JP" sz="1600" b="1" dirty="0"/>
          </a:p>
        </p:txBody>
      </p:sp>
      <p:sp>
        <p:nvSpPr>
          <p:cNvPr id="4" name="テキスト ボックス 3">
            <a:extLst>
              <a:ext uri="{FF2B5EF4-FFF2-40B4-BE49-F238E27FC236}">
                <a16:creationId xmlns:a16="http://schemas.microsoft.com/office/drawing/2014/main" id="{C54C8487-C6CC-8AEC-6D66-D0A4D7BCDCE7}"/>
              </a:ext>
            </a:extLst>
          </p:cNvPr>
          <p:cNvSpPr txBox="1"/>
          <p:nvPr/>
        </p:nvSpPr>
        <p:spPr>
          <a:xfrm>
            <a:off x="9154535" y="5320092"/>
            <a:ext cx="2151653" cy="523220"/>
          </a:xfrm>
          <a:prstGeom prst="rect">
            <a:avLst/>
          </a:prstGeom>
          <a:noFill/>
        </p:spPr>
        <p:txBody>
          <a:bodyPr wrap="square" rtlCol="0">
            <a:spAutoFit/>
          </a:bodyPr>
          <a:lstStyle/>
          <a:p>
            <a:r>
              <a:rPr kumimoji="1" lang="ja-JP" altLang="en-US" sz="1400" dirty="0"/>
              <a:t>全</a:t>
            </a:r>
            <a:r>
              <a:rPr kumimoji="1" lang="en-US" altLang="ja-JP" sz="1400" dirty="0"/>
              <a:t>50</a:t>
            </a:r>
            <a:r>
              <a:rPr kumimoji="1" lang="ja-JP" altLang="en-US" sz="1400" dirty="0"/>
              <a:t>単語の中から、　　　　リスト</a:t>
            </a:r>
            <a:r>
              <a:rPr kumimoji="1" lang="en-US" altLang="ja-JP" sz="1400" dirty="0"/>
              <a:t>A.B</a:t>
            </a:r>
            <a:r>
              <a:rPr lang="ja-JP" altLang="en-US" sz="1400" dirty="0"/>
              <a:t>の単語を</a:t>
            </a:r>
            <a:r>
              <a:rPr kumimoji="1" lang="ja-JP" altLang="en-US" sz="1400" dirty="0"/>
              <a:t>選択</a:t>
            </a:r>
          </a:p>
        </p:txBody>
      </p:sp>
      <p:pic>
        <p:nvPicPr>
          <p:cNvPr id="15" name="図 14">
            <a:extLst>
              <a:ext uri="{FF2B5EF4-FFF2-40B4-BE49-F238E27FC236}">
                <a16:creationId xmlns:a16="http://schemas.microsoft.com/office/drawing/2014/main" id="{6F113A03-4641-9B03-23C0-470F605992F1}"/>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9509686" y="4762492"/>
            <a:ext cx="584122" cy="519561"/>
          </a:xfrm>
          <a:prstGeom prst="rect">
            <a:avLst/>
          </a:prstGeom>
        </p:spPr>
      </p:pic>
    </p:spTree>
    <p:extLst>
      <p:ext uri="{BB962C8B-B14F-4D97-AF65-F5344CB8AC3E}">
        <p14:creationId xmlns:p14="http://schemas.microsoft.com/office/powerpoint/2010/main" val="2724891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004370-0DC1-D31C-C3CC-B67ECA01305E}"/>
              </a:ext>
            </a:extLst>
          </p:cNvPr>
          <p:cNvSpPr>
            <a:spLocks noGrp="1"/>
          </p:cNvSpPr>
          <p:nvPr>
            <p:ph type="title"/>
          </p:nvPr>
        </p:nvSpPr>
        <p:spPr/>
        <p:txBody>
          <a:bodyPr/>
          <a:lstStyle/>
          <a:p>
            <a:r>
              <a:rPr kumimoji="1" lang="ja-JP" altLang="en-US" dirty="0"/>
              <a:t>音楽条件群で使用した歌の譜面</a:t>
            </a:r>
          </a:p>
        </p:txBody>
      </p:sp>
      <p:pic>
        <p:nvPicPr>
          <p:cNvPr id="7" name="コンテンツ プレースホルダー 6">
            <a:extLst>
              <a:ext uri="{FF2B5EF4-FFF2-40B4-BE49-F238E27FC236}">
                <a16:creationId xmlns:a16="http://schemas.microsoft.com/office/drawing/2014/main" id="{19D24438-7858-47B2-CA33-CF0992E2A6D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62205" y="1825625"/>
            <a:ext cx="7267590" cy="4351338"/>
          </a:xfrm>
        </p:spPr>
      </p:pic>
    </p:spTree>
    <p:extLst>
      <p:ext uri="{BB962C8B-B14F-4D97-AF65-F5344CB8AC3E}">
        <p14:creationId xmlns:p14="http://schemas.microsoft.com/office/powerpoint/2010/main" val="220803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B37354-9DE6-2FC5-6636-BBD6E5ED6807}"/>
              </a:ext>
            </a:extLst>
          </p:cNvPr>
          <p:cNvSpPr>
            <a:spLocks noGrp="1"/>
          </p:cNvSpPr>
          <p:nvPr>
            <p:ph type="title"/>
          </p:nvPr>
        </p:nvSpPr>
        <p:spPr>
          <a:xfrm>
            <a:off x="838200" y="346464"/>
            <a:ext cx="10515600" cy="1325563"/>
          </a:xfrm>
        </p:spPr>
        <p:txBody>
          <a:bodyPr/>
          <a:lstStyle/>
          <a:p>
            <a:r>
              <a:rPr kumimoji="1" lang="ja-JP" altLang="en-US" dirty="0"/>
              <a:t>評価方法</a:t>
            </a:r>
          </a:p>
        </p:txBody>
      </p:sp>
      <p:sp>
        <p:nvSpPr>
          <p:cNvPr id="3" name="コンテンツ プレースホルダー 2">
            <a:extLst>
              <a:ext uri="{FF2B5EF4-FFF2-40B4-BE49-F238E27FC236}">
                <a16:creationId xmlns:a16="http://schemas.microsoft.com/office/drawing/2014/main" id="{5BA6DF70-0833-E96D-195F-C62D0F07B781}"/>
              </a:ext>
            </a:extLst>
          </p:cNvPr>
          <p:cNvSpPr>
            <a:spLocks noGrp="1"/>
          </p:cNvSpPr>
          <p:nvPr>
            <p:ph idx="1"/>
          </p:nvPr>
        </p:nvSpPr>
        <p:spPr>
          <a:xfrm>
            <a:off x="1670036" y="1947798"/>
            <a:ext cx="8851927" cy="3992563"/>
          </a:xfrm>
        </p:spPr>
        <p:txBody>
          <a:bodyPr/>
          <a:lstStyle/>
          <a:p>
            <a:r>
              <a:rPr kumimoji="1" lang="ja-JP" altLang="en-US" dirty="0"/>
              <a:t>音楽条件群と</a:t>
            </a:r>
            <a:r>
              <a:rPr lang="ja-JP" altLang="en-US" dirty="0"/>
              <a:t>通常</a:t>
            </a:r>
            <a:r>
              <a:rPr kumimoji="1" lang="ja-JP" altLang="en-US" dirty="0"/>
              <a:t>条件群での</a:t>
            </a:r>
            <a:r>
              <a:rPr lang="ja-JP" altLang="en-US" dirty="0"/>
              <a:t>単語の再生数</a:t>
            </a:r>
            <a:r>
              <a:rPr kumimoji="1" lang="ja-JP" altLang="en-US" dirty="0"/>
              <a:t>、　　　　　　　　　　提示した語順での再生数を比較</a:t>
            </a:r>
            <a:endParaRPr kumimoji="1" lang="en-US" altLang="ja-JP" dirty="0"/>
          </a:p>
          <a:p>
            <a:pPr marL="0" indent="0">
              <a:buNone/>
            </a:pPr>
            <a:r>
              <a:rPr kumimoji="1" lang="ja-JP" altLang="en-US" dirty="0"/>
              <a:t>  干渉刺激後の遅延再生を主要評価項目とした</a:t>
            </a:r>
          </a:p>
          <a:p>
            <a:pPr marL="0" indent="0">
              <a:buNone/>
            </a:pPr>
            <a:endParaRPr kumimoji="1" lang="en-US" altLang="ja-JP" dirty="0"/>
          </a:p>
          <a:p>
            <a:r>
              <a:rPr lang="ja-JP" altLang="en-US" dirty="0"/>
              <a:t>データ</a:t>
            </a:r>
            <a:r>
              <a:rPr kumimoji="1" lang="ja-JP" altLang="en-US" dirty="0"/>
              <a:t>分析</a:t>
            </a:r>
            <a:endParaRPr kumimoji="1" lang="en-US" altLang="ja-JP" dirty="0"/>
          </a:p>
          <a:p>
            <a:pPr marL="0" indent="0">
              <a:buNone/>
            </a:pPr>
            <a:r>
              <a:rPr kumimoji="1" lang="ja-JP" altLang="en-US" dirty="0"/>
              <a:t>　独立サンプルのマン</a:t>
            </a:r>
            <a:r>
              <a:rPr kumimoji="1" lang="en-US" altLang="ja-JP" dirty="0"/>
              <a:t>-</a:t>
            </a:r>
            <a:r>
              <a:rPr kumimoji="1" lang="ja-JP" altLang="en-US" dirty="0"/>
              <a:t>ホイットニー</a:t>
            </a:r>
            <a:r>
              <a:rPr kumimoji="1" lang="en-US" altLang="ja-JP" dirty="0"/>
              <a:t>-U </a:t>
            </a:r>
            <a:r>
              <a:rPr kumimoji="1" lang="ja-JP" altLang="en-US" dirty="0"/>
              <a:t>検定</a:t>
            </a:r>
          </a:p>
          <a:p>
            <a:endParaRPr kumimoji="1" lang="ja-JP" altLang="en-US" dirty="0"/>
          </a:p>
        </p:txBody>
      </p:sp>
    </p:spTree>
    <p:extLst>
      <p:ext uri="{BB962C8B-B14F-4D97-AF65-F5344CB8AC3E}">
        <p14:creationId xmlns:p14="http://schemas.microsoft.com/office/powerpoint/2010/main" val="3825587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B58BEB-9156-C690-7349-39AD4D122951}"/>
              </a:ext>
            </a:extLst>
          </p:cNvPr>
          <p:cNvSpPr>
            <a:spLocks noGrp="1"/>
          </p:cNvSpPr>
          <p:nvPr>
            <p:ph type="title"/>
          </p:nvPr>
        </p:nvSpPr>
        <p:spPr/>
        <p:txBody>
          <a:bodyPr/>
          <a:lstStyle/>
          <a:p>
            <a:r>
              <a:rPr kumimoji="1" lang="ja-JP" altLang="en-US" dirty="0"/>
              <a:t>結果①　再生テストの平均成績</a:t>
            </a:r>
          </a:p>
        </p:txBody>
      </p:sp>
      <p:sp>
        <p:nvSpPr>
          <p:cNvPr id="3" name="コンテンツ プレースホルダー 2">
            <a:extLst>
              <a:ext uri="{FF2B5EF4-FFF2-40B4-BE49-F238E27FC236}">
                <a16:creationId xmlns:a16="http://schemas.microsoft.com/office/drawing/2014/main" id="{766FE439-9D3B-3D2D-4B55-930D0A626709}"/>
              </a:ext>
            </a:extLst>
          </p:cNvPr>
          <p:cNvSpPr>
            <a:spLocks noGrp="1"/>
          </p:cNvSpPr>
          <p:nvPr>
            <p:ph idx="1"/>
          </p:nvPr>
        </p:nvSpPr>
        <p:spPr>
          <a:xfrm>
            <a:off x="7198467" y="1413164"/>
            <a:ext cx="4861728" cy="4509654"/>
          </a:xfrm>
        </p:spPr>
        <p:txBody>
          <a:bodyPr>
            <a:normAutofit/>
          </a:bodyPr>
          <a:lstStyle/>
          <a:p>
            <a:pPr marL="0" indent="0">
              <a:lnSpc>
                <a:spcPct val="100000"/>
              </a:lnSpc>
              <a:spcBef>
                <a:spcPts val="0"/>
              </a:spcBef>
              <a:buNone/>
              <a:defRPr/>
            </a:pPr>
            <a:endParaRPr kumimoji="1" lang="en-US" altLang="ja-JP" sz="2400" dirty="0"/>
          </a:p>
          <a:p>
            <a:pPr>
              <a:lnSpc>
                <a:spcPct val="100000"/>
              </a:lnSpc>
              <a:spcBef>
                <a:spcPts val="0"/>
              </a:spcBef>
              <a:defRPr/>
            </a:pPr>
            <a:r>
              <a:rPr kumimoji="1" lang="ja-JP" altLang="en-US" sz="2400" dirty="0"/>
              <a:t>干渉刺激後の再生では、　　　</a:t>
            </a:r>
            <a:r>
              <a:rPr lang="ja-JP" altLang="en-US" sz="2400" dirty="0"/>
              <a:t>音楽</a:t>
            </a:r>
            <a:r>
              <a:rPr kumimoji="1" lang="ja-JP" altLang="en-US" sz="2400" dirty="0"/>
              <a:t>条件群は通常条件群と比べ　　平均</a:t>
            </a:r>
            <a:r>
              <a:rPr kumimoji="1" lang="en-US" altLang="ja-JP" sz="2400" dirty="0"/>
              <a:t>20% </a:t>
            </a:r>
            <a:r>
              <a:rPr kumimoji="1" lang="ja-JP" altLang="en-US" sz="2400" dirty="0"/>
              <a:t>多くの単語を再生した</a:t>
            </a:r>
            <a:r>
              <a:rPr kumimoji="1" lang="ja-JP" altLang="en-US" sz="1800" dirty="0"/>
              <a:t>（</a:t>
            </a:r>
            <a:r>
              <a:rPr kumimoji="1" lang="en-US" altLang="ja-JP" sz="1800" dirty="0"/>
              <a:t>p&lt;0.05</a:t>
            </a:r>
            <a:r>
              <a:rPr kumimoji="1" lang="ja-JP" altLang="en-US" sz="1800" dirty="0"/>
              <a:t>）</a:t>
            </a:r>
          </a:p>
          <a:p>
            <a:endParaRPr kumimoji="1" lang="en-US" altLang="ja-JP" dirty="0"/>
          </a:p>
          <a:p>
            <a:r>
              <a:rPr kumimoji="1" lang="en-US" altLang="ja-JP" sz="2400" dirty="0"/>
              <a:t>15</a:t>
            </a:r>
            <a:r>
              <a:rPr kumimoji="1" lang="ja-JP" altLang="en-US" sz="2400" dirty="0"/>
              <a:t>分後遅延再生では、　　　　</a:t>
            </a:r>
            <a:r>
              <a:rPr lang="ja-JP" altLang="en-US" sz="2400" dirty="0"/>
              <a:t>音楽</a:t>
            </a:r>
            <a:r>
              <a:rPr kumimoji="1" lang="ja-JP" altLang="en-US" sz="2400" dirty="0"/>
              <a:t>条件群は通常条件群と比べ、</a:t>
            </a:r>
            <a:r>
              <a:rPr kumimoji="1" lang="en-US" altLang="ja-JP" sz="2400" dirty="0"/>
              <a:t>17%</a:t>
            </a:r>
            <a:r>
              <a:rPr kumimoji="1" lang="ja-JP" altLang="en-US" sz="2400" dirty="0"/>
              <a:t>多くの単語を再生した</a:t>
            </a:r>
            <a:r>
              <a:rPr kumimoji="1" lang="ja-JP" altLang="en-US" sz="1800" dirty="0"/>
              <a:t>（</a:t>
            </a:r>
            <a:r>
              <a:rPr kumimoji="1" lang="en-US" altLang="ja-JP" sz="1800" dirty="0"/>
              <a:t>p&lt;0.05)</a:t>
            </a:r>
          </a:p>
          <a:p>
            <a:endParaRPr kumimoji="1" lang="en-US" altLang="ja-JP" dirty="0"/>
          </a:p>
        </p:txBody>
      </p:sp>
      <p:pic>
        <p:nvPicPr>
          <p:cNvPr id="5" name="図 4">
            <a:extLst>
              <a:ext uri="{FF2B5EF4-FFF2-40B4-BE49-F238E27FC236}">
                <a16:creationId xmlns:a16="http://schemas.microsoft.com/office/drawing/2014/main" id="{C9E470DC-D64D-9C76-D06A-BA501F55EF2D}"/>
              </a:ext>
            </a:extLst>
          </p:cNvPr>
          <p:cNvPicPr>
            <a:picLocks noChangeAspect="1"/>
          </p:cNvPicPr>
          <p:nvPr/>
        </p:nvPicPr>
        <p:blipFill rotWithShape="1">
          <a:blip r:embed="rId3">
            <a:extLst>
              <a:ext uri="{28A0092B-C50C-407E-A947-70E740481C1C}">
                <a14:useLocalDpi xmlns:a14="http://schemas.microsoft.com/office/drawing/2010/main" val="0"/>
              </a:ext>
            </a:extLst>
          </a:blip>
          <a:srcRect l="6373" t="39091" r="8852" b="38091"/>
          <a:stretch/>
        </p:blipFill>
        <p:spPr>
          <a:xfrm>
            <a:off x="1307923" y="1700717"/>
            <a:ext cx="5810529" cy="3386849"/>
          </a:xfrm>
          <a:prstGeom prst="rect">
            <a:avLst/>
          </a:prstGeom>
        </p:spPr>
      </p:pic>
      <p:sp>
        <p:nvSpPr>
          <p:cNvPr id="7" name="テキスト ボックス 6">
            <a:extLst>
              <a:ext uri="{FF2B5EF4-FFF2-40B4-BE49-F238E27FC236}">
                <a16:creationId xmlns:a16="http://schemas.microsoft.com/office/drawing/2014/main" id="{5592CFB2-0279-8B6D-91BB-61EBBBA0C9B0}"/>
              </a:ext>
            </a:extLst>
          </p:cNvPr>
          <p:cNvSpPr txBox="1"/>
          <p:nvPr/>
        </p:nvSpPr>
        <p:spPr>
          <a:xfrm>
            <a:off x="131626" y="4150486"/>
            <a:ext cx="2368205" cy="1077218"/>
          </a:xfrm>
          <a:prstGeom prst="rect">
            <a:avLst/>
          </a:prstGeom>
          <a:solidFill>
            <a:schemeClr val="bg1"/>
          </a:solidFill>
        </p:spPr>
        <p:txBody>
          <a:bodyPr wrap="square" rtlCol="0">
            <a:spAutoFit/>
          </a:bodyPr>
          <a:lstStyle/>
          <a:p>
            <a:r>
              <a:rPr lang="ja-JP" altLang="en-US" sz="1600" dirty="0"/>
              <a:t>リスト</a:t>
            </a:r>
            <a:r>
              <a:rPr lang="en-US" altLang="ja-JP" sz="1600" dirty="0"/>
              <a:t>A</a:t>
            </a:r>
            <a:r>
              <a:rPr kumimoji="1" lang="ja-JP" altLang="en-US" sz="1600" dirty="0"/>
              <a:t>即時再生総計</a:t>
            </a:r>
            <a:endParaRPr lang="en-US" altLang="ja-JP" sz="1600" dirty="0"/>
          </a:p>
          <a:p>
            <a:r>
              <a:rPr lang="ja-JP" altLang="en-US" sz="1600" dirty="0"/>
              <a:t>　　リスト</a:t>
            </a:r>
            <a:r>
              <a:rPr lang="en-US" altLang="ja-JP" sz="1600" dirty="0"/>
              <a:t>B</a:t>
            </a:r>
            <a:r>
              <a:rPr lang="ja-JP" altLang="en-US" sz="1600" dirty="0"/>
              <a:t>即時再生</a:t>
            </a:r>
            <a:endParaRPr lang="en-US" altLang="ja-JP" sz="1600" dirty="0"/>
          </a:p>
          <a:p>
            <a:r>
              <a:rPr lang="ja-JP" altLang="en-US" sz="1600" dirty="0"/>
              <a:t>干渉刺激後の遅延再生</a:t>
            </a:r>
            <a:endParaRPr lang="en-US" altLang="ja-JP" sz="1600" dirty="0"/>
          </a:p>
          <a:p>
            <a:r>
              <a:rPr lang="ja-JP" altLang="en-US" sz="1600" dirty="0"/>
              <a:t>　　</a:t>
            </a:r>
            <a:r>
              <a:rPr lang="en-US" altLang="ja-JP" sz="1600" dirty="0"/>
              <a:t>15</a:t>
            </a:r>
            <a:r>
              <a:rPr lang="ja-JP" altLang="en-US" sz="1600" dirty="0"/>
              <a:t>分後の</a:t>
            </a:r>
            <a:r>
              <a:rPr kumimoji="1" lang="ja-JP" altLang="en-US" sz="1600" dirty="0"/>
              <a:t>遅延再生</a:t>
            </a:r>
            <a:endParaRPr kumimoji="1" lang="en-US" altLang="ja-JP" sz="1600" dirty="0"/>
          </a:p>
        </p:txBody>
      </p:sp>
      <p:sp>
        <p:nvSpPr>
          <p:cNvPr id="8" name="テキスト ボックス 7">
            <a:extLst>
              <a:ext uri="{FF2B5EF4-FFF2-40B4-BE49-F238E27FC236}">
                <a16:creationId xmlns:a16="http://schemas.microsoft.com/office/drawing/2014/main" id="{D1E92682-378D-52A6-F720-79BF1AB91C30}"/>
              </a:ext>
            </a:extLst>
          </p:cNvPr>
          <p:cNvSpPr txBox="1"/>
          <p:nvPr/>
        </p:nvSpPr>
        <p:spPr>
          <a:xfrm>
            <a:off x="203200" y="2827047"/>
            <a:ext cx="2060674" cy="1323439"/>
          </a:xfrm>
          <a:prstGeom prst="rect">
            <a:avLst/>
          </a:prstGeom>
          <a:solidFill>
            <a:schemeClr val="bg1"/>
          </a:solidFill>
        </p:spPr>
        <p:txBody>
          <a:bodyPr wrap="square" rtlCol="0">
            <a:spAutoFit/>
          </a:bodyPr>
          <a:lstStyle/>
          <a:p>
            <a:r>
              <a:rPr lang="ja-JP" altLang="en-US" sz="1600" dirty="0"/>
              <a:t> リスト</a:t>
            </a:r>
            <a:r>
              <a:rPr lang="en-US" altLang="ja-JP" sz="1600" dirty="0"/>
              <a:t>A</a:t>
            </a:r>
            <a:r>
              <a:rPr lang="ja-JP" altLang="en-US" sz="1600" dirty="0"/>
              <a:t>即時再生①</a:t>
            </a:r>
            <a:endParaRPr lang="en-US" altLang="ja-JP" sz="1600" dirty="0"/>
          </a:p>
          <a:p>
            <a:r>
              <a:rPr kumimoji="1" lang="ja-JP" altLang="en-US" sz="1600" dirty="0"/>
              <a:t>　　　   即時再生②</a:t>
            </a:r>
            <a:endParaRPr kumimoji="1" lang="en-US" altLang="ja-JP" sz="1600" dirty="0"/>
          </a:p>
          <a:p>
            <a:r>
              <a:rPr lang="ja-JP" altLang="en-US" sz="1600" dirty="0"/>
              <a:t>             即時再生③</a:t>
            </a:r>
            <a:endParaRPr lang="en-US" altLang="ja-JP" sz="1600" dirty="0"/>
          </a:p>
          <a:p>
            <a:r>
              <a:rPr kumimoji="1" lang="ja-JP" altLang="en-US" sz="1600" dirty="0"/>
              <a:t>             即時再生④</a:t>
            </a:r>
            <a:endParaRPr kumimoji="1" lang="en-US" altLang="ja-JP" sz="1600" dirty="0"/>
          </a:p>
          <a:p>
            <a:r>
              <a:rPr lang="ja-JP" altLang="en-US" sz="1600" dirty="0"/>
              <a:t>             即時再生⑤</a:t>
            </a:r>
            <a:endParaRPr lang="en-US" altLang="ja-JP" sz="1600" dirty="0"/>
          </a:p>
        </p:txBody>
      </p:sp>
      <p:sp>
        <p:nvSpPr>
          <p:cNvPr id="6" name="正方形/長方形 5">
            <a:extLst>
              <a:ext uri="{FF2B5EF4-FFF2-40B4-BE49-F238E27FC236}">
                <a16:creationId xmlns:a16="http://schemas.microsoft.com/office/drawing/2014/main" id="{CC62C2CB-91FA-F8C1-140F-2254DA394A55}"/>
              </a:ext>
            </a:extLst>
          </p:cNvPr>
          <p:cNvSpPr/>
          <p:nvPr/>
        </p:nvSpPr>
        <p:spPr>
          <a:xfrm>
            <a:off x="80015" y="4654071"/>
            <a:ext cx="7118452" cy="501888"/>
          </a:xfrm>
          <a:prstGeom prst="rect">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04785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D9BB2-8C47-25D3-1E0F-668AEEF7347C}"/>
              </a:ext>
            </a:extLst>
          </p:cNvPr>
          <p:cNvSpPr>
            <a:spLocks noGrp="1"/>
          </p:cNvSpPr>
          <p:nvPr>
            <p:ph type="title"/>
          </p:nvPr>
        </p:nvSpPr>
        <p:spPr/>
        <p:txBody>
          <a:bodyPr/>
          <a:lstStyle/>
          <a:p>
            <a:r>
              <a:rPr lang="ja-JP" altLang="en-US" dirty="0"/>
              <a:t>結果②　試行回数による群間比較</a:t>
            </a:r>
            <a:endParaRPr kumimoji="1" lang="ja-JP" altLang="en-US" dirty="0"/>
          </a:p>
        </p:txBody>
      </p:sp>
      <p:sp>
        <p:nvSpPr>
          <p:cNvPr id="3" name="コンテンツ プレースホルダー 2">
            <a:extLst>
              <a:ext uri="{FF2B5EF4-FFF2-40B4-BE49-F238E27FC236}">
                <a16:creationId xmlns:a16="http://schemas.microsoft.com/office/drawing/2014/main" id="{B9380FB9-8F71-0BBB-8754-2DC92FE0A8B5}"/>
              </a:ext>
            </a:extLst>
          </p:cNvPr>
          <p:cNvSpPr>
            <a:spLocks noGrp="1"/>
          </p:cNvSpPr>
          <p:nvPr>
            <p:ph idx="1"/>
          </p:nvPr>
        </p:nvSpPr>
        <p:spPr>
          <a:xfrm>
            <a:off x="6190649" y="2178996"/>
            <a:ext cx="5842024" cy="4182893"/>
          </a:xfrm>
        </p:spPr>
        <p:txBody>
          <a:bodyPr>
            <a:normAutofit fontScale="25000" lnSpcReduction="20000"/>
          </a:bodyPr>
          <a:lstStyle/>
          <a:p>
            <a:pPr algn="just">
              <a:lnSpc>
                <a:spcPct val="120000"/>
              </a:lnSpc>
            </a:pPr>
            <a:r>
              <a:rPr kumimoji="1" lang="ja-JP" altLang="en-US" sz="9600" dirty="0"/>
              <a:t>音楽条件群の成績向上は、即時再生　</a:t>
            </a:r>
            <a:r>
              <a:rPr kumimoji="1" lang="ja-JP" altLang="en-US" sz="6400" dirty="0"/>
              <a:t>（反復学習効果の測定）</a:t>
            </a:r>
            <a:r>
              <a:rPr kumimoji="1" lang="ja-JP" altLang="en-US" sz="9600" dirty="0"/>
              <a:t>の後期段階</a:t>
            </a:r>
            <a:r>
              <a:rPr kumimoji="1" lang="ja-JP" altLang="en-US" sz="6400" dirty="0"/>
              <a:t>（</a:t>
            </a:r>
            <a:r>
              <a:rPr kumimoji="1" lang="en-US" altLang="ja-JP" sz="6400" dirty="0"/>
              <a:t>AT3</a:t>
            </a:r>
            <a:r>
              <a:rPr kumimoji="1" lang="ja-JP" altLang="en-US" sz="6400" dirty="0"/>
              <a:t>～</a:t>
            </a:r>
            <a:r>
              <a:rPr kumimoji="1" lang="en-US" altLang="ja-JP" sz="6400" dirty="0"/>
              <a:t>AT5</a:t>
            </a:r>
            <a:r>
              <a:rPr kumimoji="1" lang="ja-JP" altLang="en-US" sz="6400" dirty="0"/>
              <a:t>）</a:t>
            </a:r>
            <a:r>
              <a:rPr kumimoji="1" lang="ja-JP" altLang="en-US" sz="9600" dirty="0"/>
              <a:t>に見られた</a:t>
            </a:r>
            <a:r>
              <a:rPr kumimoji="1" lang="ja-JP" altLang="en-US" sz="7200" dirty="0"/>
              <a:t>（</a:t>
            </a:r>
            <a:r>
              <a:rPr kumimoji="1" lang="en-US" altLang="ja-JP" sz="7200" dirty="0"/>
              <a:t>p&lt;0.05)</a:t>
            </a:r>
          </a:p>
          <a:p>
            <a:pPr algn="just">
              <a:lnSpc>
                <a:spcPct val="120000"/>
              </a:lnSpc>
            </a:pPr>
            <a:endParaRPr kumimoji="1" lang="en-US" altLang="ja-JP" sz="9600" dirty="0"/>
          </a:p>
          <a:p>
            <a:pPr marL="0" indent="0" algn="just">
              <a:lnSpc>
                <a:spcPct val="120000"/>
              </a:lnSpc>
              <a:buNone/>
            </a:pPr>
            <a:r>
              <a:rPr lang="ja-JP" altLang="en-US" sz="9600" dirty="0"/>
              <a:t>→音楽を</a:t>
            </a:r>
            <a:r>
              <a:rPr kumimoji="1" lang="ja-JP" altLang="en-US" sz="9600" dirty="0"/>
              <a:t>反復し聴くことで、メロディに慣れてくると、聴覚性言語記憶</a:t>
            </a:r>
            <a:r>
              <a:rPr lang="ja-JP" altLang="en-US" sz="9600" dirty="0"/>
              <a:t>法</a:t>
            </a:r>
            <a:r>
              <a:rPr kumimoji="1" lang="ja-JP" altLang="en-US" sz="9600" dirty="0"/>
              <a:t>に対する音楽の利点がより顕著になることが示唆された</a:t>
            </a:r>
          </a:p>
          <a:p>
            <a:pPr marL="0" indent="0">
              <a:buNone/>
            </a:pPr>
            <a:endParaRPr kumimoji="1" lang="en-US" altLang="ja-JP" dirty="0"/>
          </a:p>
          <a:p>
            <a:pPr marL="0" indent="0">
              <a:buNone/>
            </a:pPr>
            <a:r>
              <a:rPr kumimoji="1" lang="ja-JP" altLang="en-US" dirty="0"/>
              <a:t>　</a:t>
            </a:r>
            <a:endParaRPr kumimoji="1" lang="en-US" altLang="ja-JP" dirty="0"/>
          </a:p>
          <a:p>
            <a:endParaRPr kumimoji="1" lang="ja-JP" altLang="en-US" dirty="0"/>
          </a:p>
        </p:txBody>
      </p:sp>
      <p:pic>
        <p:nvPicPr>
          <p:cNvPr id="5" name="図 4">
            <a:extLst>
              <a:ext uri="{FF2B5EF4-FFF2-40B4-BE49-F238E27FC236}">
                <a16:creationId xmlns:a16="http://schemas.microsoft.com/office/drawing/2014/main" id="{E238D0B3-9B4A-9380-169F-1739412F73AE}"/>
              </a:ext>
            </a:extLst>
          </p:cNvPr>
          <p:cNvPicPr>
            <a:picLocks noChangeAspect="1"/>
          </p:cNvPicPr>
          <p:nvPr/>
        </p:nvPicPr>
        <p:blipFill rotWithShape="1">
          <a:blip r:embed="rId3">
            <a:extLst>
              <a:ext uri="{28A0092B-C50C-407E-A947-70E740481C1C}">
                <a14:useLocalDpi xmlns:a14="http://schemas.microsoft.com/office/drawing/2010/main" val="0"/>
              </a:ext>
            </a:extLst>
          </a:blip>
          <a:srcRect l="8768" t="28333" r="7235" b="41253"/>
          <a:stretch/>
        </p:blipFill>
        <p:spPr>
          <a:xfrm>
            <a:off x="236658" y="1935269"/>
            <a:ext cx="5953991" cy="4668548"/>
          </a:xfrm>
          <a:prstGeom prst="rect">
            <a:avLst/>
          </a:prstGeom>
        </p:spPr>
      </p:pic>
    </p:spTree>
    <p:extLst>
      <p:ext uri="{BB962C8B-B14F-4D97-AF65-F5344CB8AC3E}">
        <p14:creationId xmlns:p14="http://schemas.microsoft.com/office/powerpoint/2010/main" val="2174721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A13742-718E-6224-CE8C-80F719ADF7DB}"/>
              </a:ext>
            </a:extLst>
          </p:cNvPr>
          <p:cNvSpPr>
            <a:spLocks noGrp="1"/>
          </p:cNvSpPr>
          <p:nvPr>
            <p:ph type="title"/>
          </p:nvPr>
        </p:nvSpPr>
        <p:spPr/>
        <p:txBody>
          <a:bodyPr/>
          <a:lstStyle/>
          <a:p>
            <a:r>
              <a:rPr lang="ja-JP" altLang="en-US" dirty="0"/>
              <a:t>結果③　正しい語順での正答数　</a:t>
            </a:r>
            <a:endParaRPr kumimoji="1" lang="ja-JP" altLang="en-US" dirty="0"/>
          </a:p>
        </p:txBody>
      </p:sp>
      <p:sp>
        <p:nvSpPr>
          <p:cNvPr id="3" name="コンテンツ プレースホルダー 2">
            <a:extLst>
              <a:ext uri="{FF2B5EF4-FFF2-40B4-BE49-F238E27FC236}">
                <a16:creationId xmlns:a16="http://schemas.microsoft.com/office/drawing/2014/main" id="{9C714E32-E23C-1596-C244-C76A45B8280F}"/>
              </a:ext>
            </a:extLst>
          </p:cNvPr>
          <p:cNvSpPr>
            <a:spLocks noGrp="1"/>
          </p:cNvSpPr>
          <p:nvPr>
            <p:ph idx="1"/>
          </p:nvPr>
        </p:nvSpPr>
        <p:spPr>
          <a:xfrm>
            <a:off x="7270857" y="2184822"/>
            <a:ext cx="5131600" cy="3463734"/>
          </a:xfrm>
        </p:spPr>
        <p:txBody>
          <a:bodyPr>
            <a:normAutofit/>
          </a:bodyPr>
          <a:lstStyle/>
          <a:p>
            <a:pPr marL="0" indent="0">
              <a:buNone/>
            </a:pPr>
            <a:r>
              <a:rPr kumimoji="1" lang="ja-JP" altLang="en-US" sz="2400" dirty="0"/>
              <a:t>平均群間差</a:t>
            </a:r>
            <a:endParaRPr kumimoji="1" lang="en-US" altLang="ja-JP" sz="2400" dirty="0"/>
          </a:p>
          <a:p>
            <a:pPr marL="0" indent="0">
              <a:buNone/>
            </a:pPr>
            <a:r>
              <a:rPr kumimoji="1" lang="ja-JP" altLang="en-US" sz="2400" dirty="0"/>
              <a:t>リスト</a:t>
            </a:r>
            <a:r>
              <a:rPr kumimoji="1" lang="en-US" altLang="ja-JP" sz="2400" dirty="0"/>
              <a:t>A</a:t>
            </a:r>
            <a:r>
              <a:rPr lang="ja-JP" altLang="en-US" sz="2400" dirty="0"/>
              <a:t>：</a:t>
            </a:r>
            <a:r>
              <a:rPr kumimoji="1" lang="en-US" altLang="ja-JP" sz="2400" dirty="0"/>
              <a:t>6.6</a:t>
            </a:r>
            <a:r>
              <a:rPr kumimoji="1" lang="ja-JP" altLang="en-US" sz="2400" dirty="0"/>
              <a:t>語</a:t>
            </a:r>
            <a:r>
              <a:rPr kumimoji="1" lang="en-US" altLang="ja-JP" sz="1600" dirty="0"/>
              <a:t>(p&lt;0.05)</a:t>
            </a:r>
          </a:p>
          <a:p>
            <a:pPr marL="0" indent="0">
              <a:buNone/>
            </a:pPr>
            <a:r>
              <a:rPr kumimoji="1" lang="ja-JP" altLang="en-US" sz="2400" dirty="0"/>
              <a:t>干渉後の遅延再生：</a:t>
            </a:r>
            <a:r>
              <a:rPr kumimoji="1" lang="en-US" altLang="ja-JP" sz="2400" dirty="0"/>
              <a:t>2.7</a:t>
            </a:r>
            <a:r>
              <a:rPr lang="ja-JP" altLang="en-US" sz="2400" dirty="0"/>
              <a:t>語</a:t>
            </a:r>
            <a:r>
              <a:rPr kumimoji="1" lang="en-US" altLang="ja-JP" sz="1600" dirty="0"/>
              <a:t>(p&lt;0.05)</a:t>
            </a:r>
          </a:p>
          <a:p>
            <a:pPr marL="0" indent="0">
              <a:buNone/>
            </a:pPr>
            <a:r>
              <a:rPr kumimoji="1" lang="en-US" altLang="ja-JP" sz="2400" dirty="0"/>
              <a:t>15</a:t>
            </a:r>
            <a:r>
              <a:rPr kumimoji="1" lang="ja-JP" altLang="en-US" sz="2400" dirty="0"/>
              <a:t>分後の再生：</a:t>
            </a:r>
            <a:r>
              <a:rPr kumimoji="1" lang="en-US" altLang="ja-JP" sz="2400" dirty="0"/>
              <a:t>3</a:t>
            </a:r>
            <a:r>
              <a:rPr kumimoji="1" lang="ja-JP" altLang="en-US" sz="2400" dirty="0"/>
              <a:t>語</a:t>
            </a:r>
            <a:r>
              <a:rPr kumimoji="1" lang="en-US" altLang="ja-JP" sz="1600" dirty="0"/>
              <a:t>(p&lt;0.01)</a:t>
            </a:r>
          </a:p>
          <a:p>
            <a:pPr marL="0" indent="0">
              <a:buNone/>
            </a:pPr>
            <a:r>
              <a:rPr kumimoji="1" lang="ja-JP" altLang="en-US" sz="2400" dirty="0"/>
              <a:t>全再生の合計</a:t>
            </a:r>
            <a:r>
              <a:rPr lang="ja-JP" altLang="en-US" sz="2400" dirty="0"/>
              <a:t>：</a:t>
            </a:r>
            <a:r>
              <a:rPr lang="en-US" altLang="ja-JP" sz="2400" dirty="0"/>
              <a:t>12.2</a:t>
            </a:r>
            <a:r>
              <a:rPr lang="ja-JP" altLang="en-US" sz="2400" dirty="0"/>
              <a:t>語</a:t>
            </a:r>
            <a:r>
              <a:rPr lang="en-US" altLang="ja-JP" sz="1600" dirty="0"/>
              <a:t>(p&lt;0.01)</a:t>
            </a:r>
          </a:p>
          <a:p>
            <a:pPr marL="0" indent="0">
              <a:buNone/>
            </a:pPr>
            <a:endParaRPr kumimoji="1" lang="en-US" altLang="ja-JP" dirty="0"/>
          </a:p>
          <a:p>
            <a:pPr marL="0" indent="0">
              <a:buNone/>
            </a:pPr>
            <a:endParaRPr kumimoji="1" lang="en-US" altLang="ja-JP" dirty="0"/>
          </a:p>
          <a:p>
            <a:pPr marL="0" indent="0">
              <a:buNone/>
            </a:pPr>
            <a:endParaRPr kumimoji="1" lang="ja-JP" altLang="en-US" dirty="0"/>
          </a:p>
        </p:txBody>
      </p:sp>
      <p:pic>
        <p:nvPicPr>
          <p:cNvPr id="7" name="図 6">
            <a:extLst>
              <a:ext uri="{FF2B5EF4-FFF2-40B4-BE49-F238E27FC236}">
                <a16:creationId xmlns:a16="http://schemas.microsoft.com/office/drawing/2014/main" id="{AC123D1F-3820-41C0-C328-0C9734D287F3}"/>
              </a:ext>
            </a:extLst>
          </p:cNvPr>
          <p:cNvPicPr>
            <a:picLocks noChangeAspect="1"/>
          </p:cNvPicPr>
          <p:nvPr/>
        </p:nvPicPr>
        <p:blipFill rotWithShape="1">
          <a:blip r:embed="rId3">
            <a:extLst>
              <a:ext uri="{28A0092B-C50C-407E-A947-70E740481C1C}">
                <a14:useLocalDpi xmlns:a14="http://schemas.microsoft.com/office/drawing/2010/main" val="0"/>
              </a:ext>
            </a:extLst>
          </a:blip>
          <a:srcRect b="8474"/>
          <a:stretch/>
        </p:blipFill>
        <p:spPr>
          <a:xfrm>
            <a:off x="557645" y="2184822"/>
            <a:ext cx="6517129" cy="2470305"/>
          </a:xfrm>
          <a:prstGeom prst="rect">
            <a:avLst/>
          </a:prstGeom>
        </p:spPr>
      </p:pic>
      <p:sp>
        <p:nvSpPr>
          <p:cNvPr id="4" name="テキスト ボックス 3">
            <a:extLst>
              <a:ext uri="{FF2B5EF4-FFF2-40B4-BE49-F238E27FC236}">
                <a16:creationId xmlns:a16="http://schemas.microsoft.com/office/drawing/2014/main" id="{76BEB6F4-FC82-3E33-CA96-3F069A8C8636}"/>
              </a:ext>
            </a:extLst>
          </p:cNvPr>
          <p:cNvSpPr txBox="1"/>
          <p:nvPr/>
        </p:nvSpPr>
        <p:spPr>
          <a:xfrm>
            <a:off x="0" y="3182714"/>
            <a:ext cx="1735281" cy="1354794"/>
          </a:xfrm>
          <a:prstGeom prst="rect">
            <a:avLst/>
          </a:prstGeom>
          <a:solidFill>
            <a:schemeClr val="bg1"/>
          </a:solidFill>
        </p:spPr>
        <p:txBody>
          <a:bodyPr wrap="square" rtlCol="0">
            <a:spAutoFit/>
          </a:bodyPr>
          <a:lstStyle/>
          <a:p>
            <a:pPr>
              <a:lnSpc>
                <a:spcPct val="150000"/>
              </a:lnSpc>
            </a:pPr>
            <a:r>
              <a:rPr lang="ja-JP" altLang="en-US" sz="1400" dirty="0"/>
              <a:t>リスト</a:t>
            </a:r>
            <a:r>
              <a:rPr lang="en-US" altLang="ja-JP" sz="1400" dirty="0"/>
              <a:t>A</a:t>
            </a:r>
            <a:r>
              <a:rPr lang="ja-JP" altLang="en-US" sz="1400" dirty="0"/>
              <a:t>の合計</a:t>
            </a:r>
            <a:endParaRPr lang="en-US" altLang="ja-JP" sz="1400" dirty="0"/>
          </a:p>
          <a:p>
            <a:pPr>
              <a:lnSpc>
                <a:spcPct val="150000"/>
              </a:lnSpc>
            </a:pPr>
            <a:r>
              <a:rPr kumimoji="1" lang="ja-JP" altLang="en-US" sz="1400" dirty="0"/>
              <a:t>干渉後の遅延再生</a:t>
            </a:r>
            <a:endParaRPr kumimoji="1" lang="en-US" altLang="ja-JP" sz="1400" dirty="0"/>
          </a:p>
          <a:p>
            <a:pPr>
              <a:lnSpc>
                <a:spcPct val="150000"/>
              </a:lnSpc>
            </a:pPr>
            <a:r>
              <a:rPr lang="en-US" altLang="ja-JP" sz="1400" dirty="0"/>
              <a:t>15</a:t>
            </a:r>
            <a:r>
              <a:rPr lang="ja-JP" altLang="en-US" sz="1400" dirty="0"/>
              <a:t>分後の再生</a:t>
            </a:r>
            <a:endParaRPr lang="en-US" altLang="ja-JP" sz="1400" dirty="0"/>
          </a:p>
          <a:p>
            <a:pPr>
              <a:lnSpc>
                <a:spcPct val="150000"/>
              </a:lnSpc>
            </a:pPr>
            <a:r>
              <a:rPr kumimoji="1" lang="ja-JP" altLang="en-US" sz="1400" dirty="0"/>
              <a:t>全再生の合計</a:t>
            </a:r>
          </a:p>
        </p:txBody>
      </p:sp>
      <p:sp>
        <p:nvSpPr>
          <p:cNvPr id="6" name="テキスト ボックス 5">
            <a:extLst>
              <a:ext uri="{FF2B5EF4-FFF2-40B4-BE49-F238E27FC236}">
                <a16:creationId xmlns:a16="http://schemas.microsoft.com/office/drawing/2014/main" id="{269AC390-61F5-0DE6-4962-5976D0D9A097}"/>
              </a:ext>
            </a:extLst>
          </p:cNvPr>
          <p:cNvSpPr txBox="1"/>
          <p:nvPr/>
        </p:nvSpPr>
        <p:spPr>
          <a:xfrm>
            <a:off x="7199086" y="4789714"/>
            <a:ext cx="4608285" cy="1846659"/>
          </a:xfrm>
          <a:prstGeom prst="rect">
            <a:avLst/>
          </a:prstGeom>
          <a:noFill/>
        </p:spPr>
        <p:txBody>
          <a:bodyPr wrap="square" rtlCol="0">
            <a:spAutoFit/>
          </a:bodyPr>
          <a:lstStyle/>
          <a:p>
            <a:pPr marL="0" indent="0">
              <a:buNone/>
            </a:pPr>
            <a:r>
              <a:rPr kumimoji="1" lang="ja-JP" altLang="en-US" sz="2400" dirty="0"/>
              <a:t>→音楽のピッチ・リズムを使用すると正しい語順での再生が　促進</a:t>
            </a:r>
            <a:r>
              <a:rPr lang="ja-JP" altLang="en-US" sz="2400" dirty="0"/>
              <a:t>される</a:t>
            </a:r>
            <a:r>
              <a:rPr kumimoji="1" lang="ja-JP" altLang="en-US" sz="2400" dirty="0"/>
              <a:t>可能性があると示唆された</a:t>
            </a:r>
          </a:p>
          <a:p>
            <a:endParaRPr kumimoji="1" lang="ja-JP" altLang="en-US" dirty="0"/>
          </a:p>
        </p:txBody>
      </p:sp>
    </p:spTree>
    <p:extLst>
      <p:ext uri="{BB962C8B-B14F-4D97-AF65-F5344CB8AC3E}">
        <p14:creationId xmlns:p14="http://schemas.microsoft.com/office/powerpoint/2010/main" val="8926033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1399</TotalTime>
  <Words>912</Words>
  <Application>Microsoft Office PowerPoint</Application>
  <PresentationFormat>ワイド画面</PresentationFormat>
  <Paragraphs>110</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MuseoSans</vt:lpstr>
      <vt:lpstr>游ゴシック</vt:lpstr>
      <vt:lpstr>游ゴシック Light</vt:lpstr>
      <vt:lpstr>Arial</vt:lpstr>
      <vt:lpstr>Office テーマ</vt:lpstr>
      <vt:lpstr>音楽による記憶法は定型発達児の言語記憶を強化する　　　　Musical Mnemonics Enhance Verbal Memory in Typically Developing Children</vt:lpstr>
      <vt:lpstr>はじめに</vt:lpstr>
      <vt:lpstr>方法①</vt:lpstr>
      <vt:lpstr>方法②</vt:lpstr>
      <vt:lpstr>音楽条件群で使用した歌の譜面</vt:lpstr>
      <vt:lpstr>評価方法</vt:lpstr>
      <vt:lpstr>結果①　再生テストの平均成績</vt:lpstr>
      <vt:lpstr>結果②　試行回数による群間比較</vt:lpstr>
      <vt:lpstr>結果③　正しい語順での正答数　</vt:lpstr>
      <vt:lpstr>結果④　再認テストの成績</vt:lpstr>
      <vt:lpstr>考察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音楽による記憶法は定型発達の子供の言語記憶を強化する</dc:title>
  <dc:creator>Hoshino Taeka</dc:creator>
  <cp:lastModifiedBy>直美 小日向</cp:lastModifiedBy>
  <cp:revision>18</cp:revision>
  <dcterms:created xsi:type="dcterms:W3CDTF">2023-05-26T12:28:25Z</dcterms:created>
  <dcterms:modified xsi:type="dcterms:W3CDTF">2023-07-22T00:45:20Z</dcterms:modified>
</cp:coreProperties>
</file>