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8" r:id="rId4"/>
    <p:sldId id="270" r:id="rId5"/>
    <p:sldId id="267" r:id="rId6"/>
    <p:sldId id="271" r:id="rId7"/>
    <p:sldId id="273" r:id="rId8"/>
    <p:sldId id="27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F53A19-40B6-439E-8403-A112FE2EE55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6670B95-1BF3-46C2-8645-3272BDA9E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628DC0-7B2C-4CB5-9FF3-B52169A08143}"/>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C5A5268A-F3C2-40B8-B49D-58A63DC246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C1D580-EB02-422E-98B5-E8FF536A40B2}"/>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06201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D0FEDF-D9E9-4AC7-9832-56B0FF5DA13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471FE2-9AC7-4F38-903F-FFF767AB5FB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F22B91-7DBB-4AAE-A4DE-680D4ACA7425}"/>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C4038F9F-FF9D-49C0-9614-60112C6019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30D0A3-67BB-4861-B4DE-E6757C1A56A9}"/>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92212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EB7F968-8020-4B82-8BFC-94CA078DAF0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C3E30E-AD02-48BC-BB76-0D144E36472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11A2B9-F8E4-4D2E-9367-29BA3584CEBA}"/>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8DC5095D-AFC2-4686-AD02-10D32209E1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FFE599-D7C9-4A8D-A94B-3095CDC84774}"/>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42806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756E1B-7DB3-40AF-B685-1055FF0E20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FF1BA6-4BBF-4004-AF58-D49D9443AF6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A70F38-A4EB-4F0E-AFFF-36C17CA7599F}"/>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B7E76716-6868-4468-9FD2-E8C69ECCE4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476DE6-C660-4D7F-A3E3-5B1FA103807B}"/>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76527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FB6703-3709-4890-906C-F9145C0BA7A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88E4B76-BB64-4FFB-8DE0-CAE32A14CB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DDD2A5-606B-4B26-A35A-7E84C4260D97}"/>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297C3E22-9920-4C36-BA29-3CF84BCC4C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6D76C1-BA9B-4FC9-978E-6E613C736966}"/>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28770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2D326A-A310-4AB9-AD1F-6C223E45FCA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5F4DAD-EE02-4AEA-98C1-ECFD972F65D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BBB9D52-2BFA-48F1-A256-36A421354CA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00A0A2B-A814-45E3-A623-A5DEBEF664E1}"/>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6" name="フッター プレースホルダー 5">
            <a:extLst>
              <a:ext uri="{FF2B5EF4-FFF2-40B4-BE49-F238E27FC236}">
                <a16:creationId xmlns:a16="http://schemas.microsoft.com/office/drawing/2014/main" id="{36546DE0-2A96-4B51-913D-EDB1FE09CDD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2D810E-953D-41FA-94BB-4513CEF88FB5}"/>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8289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62829-6668-4DD6-B247-464916C053D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9D7E433-7FEE-4120-AB49-FBB362CA7C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670BE36-19CA-4BD7-8F65-222E027EDA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3E0615F-8ACA-4189-B935-AD245AA821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6F46252-8582-45A8-9011-BBFE96B506A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8F6AE06-BB32-4A68-BBCB-A01F361BF719}"/>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8" name="フッター プレースホルダー 7">
            <a:extLst>
              <a:ext uri="{FF2B5EF4-FFF2-40B4-BE49-F238E27FC236}">
                <a16:creationId xmlns:a16="http://schemas.microsoft.com/office/drawing/2014/main" id="{A2D82778-B98E-452E-AC92-DE554106D3A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19DF214-0D49-4498-A09D-CDE7018D066F}"/>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7091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B6A2F1-D487-4A2C-B456-788CEB2A94D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35D8C17-A6F2-43AF-93E9-FF95E7128DEF}"/>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4" name="フッター プレースホルダー 3">
            <a:extLst>
              <a:ext uri="{FF2B5EF4-FFF2-40B4-BE49-F238E27FC236}">
                <a16:creationId xmlns:a16="http://schemas.microsoft.com/office/drawing/2014/main" id="{37120245-0254-44A3-8663-89D48EAC659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CCAF8CD-221E-444B-917A-36680467C278}"/>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497639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1017CF7-E900-49F7-974E-64A109811566}"/>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3" name="フッター プレースホルダー 2">
            <a:extLst>
              <a:ext uri="{FF2B5EF4-FFF2-40B4-BE49-F238E27FC236}">
                <a16:creationId xmlns:a16="http://schemas.microsoft.com/office/drawing/2014/main" id="{82FFB01E-03CF-4C7B-897D-18DD9A159E5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851C8DB-3C6B-40D1-8F4E-E018A01E43F1}"/>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50270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E38821-C9FB-4DC5-9A50-9423E74B295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A0466E-3068-427F-9397-74B5BF56AA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9491A15-98A9-41AA-8A71-C3A6C2699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94CFAB4-196D-4346-8F0C-095420C374FE}"/>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6" name="フッター プレースホルダー 5">
            <a:extLst>
              <a:ext uri="{FF2B5EF4-FFF2-40B4-BE49-F238E27FC236}">
                <a16:creationId xmlns:a16="http://schemas.microsoft.com/office/drawing/2014/main" id="{1D2FE27D-D8FC-4493-8C9F-7EE006D50F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6905B1-EEBB-490E-8150-97994BE95427}"/>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171121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C68B9-FB4B-4550-ACCF-AED34074C4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CBF1927-6CBF-4CE2-AE06-C21E0DCCBE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3409238-EDFE-48C8-86CA-EE72CCA11A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1EA60D0-79D4-435F-B193-54EA086B2DC8}"/>
              </a:ext>
            </a:extLst>
          </p:cNvPr>
          <p:cNvSpPr>
            <a:spLocks noGrp="1"/>
          </p:cNvSpPr>
          <p:nvPr>
            <p:ph type="dt" sz="half" idx="10"/>
          </p:nvPr>
        </p:nvSpPr>
        <p:spPr/>
        <p:txBody>
          <a:bodyPr/>
          <a:lstStyle/>
          <a:p>
            <a:fld id="{1567B8E8-0FD3-4A8D-B8AB-6860F5F4A975}" type="datetimeFigureOut">
              <a:rPr kumimoji="1" lang="ja-JP" altLang="en-US" smtClean="0"/>
              <a:t>2023/7/14</a:t>
            </a:fld>
            <a:endParaRPr kumimoji="1" lang="ja-JP" altLang="en-US"/>
          </a:p>
        </p:txBody>
      </p:sp>
      <p:sp>
        <p:nvSpPr>
          <p:cNvPr id="6" name="フッター プレースホルダー 5">
            <a:extLst>
              <a:ext uri="{FF2B5EF4-FFF2-40B4-BE49-F238E27FC236}">
                <a16:creationId xmlns:a16="http://schemas.microsoft.com/office/drawing/2014/main" id="{D7C8E9A4-4ED6-4C42-B2B9-3C063EA73F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0AB810-C857-4A0A-B7BB-4E122FC85A5B}"/>
              </a:ext>
            </a:extLst>
          </p:cNvPr>
          <p:cNvSpPr>
            <a:spLocks noGrp="1"/>
          </p:cNvSpPr>
          <p:nvPr>
            <p:ph type="sldNum" sz="quarter" idx="12"/>
          </p:nvPr>
        </p:nvSpPr>
        <p:spPr/>
        <p:txBody>
          <a:body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259750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A9F912C-7021-4601-BFF2-5014467170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962E70-B925-4CCD-ACE8-AB5FC8A7D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C37D3F6-139F-40DB-BB91-69B8B5265C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7B8E8-0FD3-4A8D-B8AB-6860F5F4A975}" type="datetimeFigureOut">
              <a:rPr kumimoji="1" lang="ja-JP" altLang="en-US" smtClean="0"/>
              <a:t>2023/7/14</a:t>
            </a:fld>
            <a:endParaRPr kumimoji="1" lang="ja-JP" altLang="en-US"/>
          </a:p>
        </p:txBody>
      </p:sp>
      <p:sp>
        <p:nvSpPr>
          <p:cNvPr id="5" name="フッター プレースホルダー 4">
            <a:extLst>
              <a:ext uri="{FF2B5EF4-FFF2-40B4-BE49-F238E27FC236}">
                <a16:creationId xmlns:a16="http://schemas.microsoft.com/office/drawing/2014/main" id="{50CC879D-5B4E-4D43-8DF7-350450F971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3A4036E-695E-4A89-AA90-6FABFD0E8A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C2CE7-CDA2-4137-A9FF-0B6D8EF32BED}" type="slidenum">
              <a:rPr kumimoji="1" lang="ja-JP" altLang="en-US" smtClean="0"/>
              <a:t>‹#›</a:t>
            </a:fld>
            <a:endParaRPr kumimoji="1" lang="ja-JP" altLang="en-US"/>
          </a:p>
        </p:txBody>
      </p:sp>
    </p:spTree>
    <p:extLst>
      <p:ext uri="{BB962C8B-B14F-4D97-AF65-F5344CB8AC3E}">
        <p14:creationId xmlns:p14="http://schemas.microsoft.com/office/powerpoint/2010/main" val="370059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75863-0936-43F8-B718-9455046CD74A}"/>
              </a:ext>
            </a:extLst>
          </p:cNvPr>
          <p:cNvSpPr>
            <a:spLocks noGrp="1"/>
          </p:cNvSpPr>
          <p:nvPr>
            <p:ph type="ctrTitle"/>
          </p:nvPr>
        </p:nvSpPr>
        <p:spPr>
          <a:xfrm>
            <a:off x="377686" y="213519"/>
            <a:ext cx="11509513" cy="2387600"/>
          </a:xfrm>
        </p:spPr>
        <p:txBody>
          <a:bodyPr>
            <a:normAutofit/>
          </a:bodyPr>
          <a:lstStyle/>
          <a:p>
            <a:r>
              <a:rPr kumimoji="1" lang="ja-JP" altLang="en-US" sz="4800" dirty="0"/>
              <a:t>心地よい音楽による視覚性注意の向上</a:t>
            </a:r>
            <a:br>
              <a:rPr kumimoji="1" lang="en-US" altLang="ja-JP" sz="4800" dirty="0"/>
            </a:br>
            <a:r>
              <a:rPr kumimoji="1" lang="en-US" altLang="ja-JP" sz="4800" dirty="0"/>
              <a:t>-</a:t>
            </a:r>
            <a:r>
              <a:rPr kumimoji="1" lang="ja-JP" altLang="en-US" sz="4800" dirty="0"/>
              <a:t>半側空間無視を呈した脳卒中患者</a:t>
            </a:r>
            <a:r>
              <a:rPr lang="en-US" altLang="ja-JP" sz="4800" dirty="0"/>
              <a:t>-</a:t>
            </a:r>
            <a:endParaRPr kumimoji="1" lang="ja-JP" altLang="en-US" sz="4800" dirty="0"/>
          </a:p>
        </p:txBody>
      </p:sp>
      <p:sp>
        <p:nvSpPr>
          <p:cNvPr id="3" name="字幕 2">
            <a:extLst>
              <a:ext uri="{FF2B5EF4-FFF2-40B4-BE49-F238E27FC236}">
                <a16:creationId xmlns:a16="http://schemas.microsoft.com/office/drawing/2014/main" id="{61FABD6E-34D0-4742-A9B4-27734909183A}"/>
              </a:ext>
            </a:extLst>
          </p:cNvPr>
          <p:cNvSpPr>
            <a:spLocks noGrp="1"/>
          </p:cNvSpPr>
          <p:nvPr>
            <p:ph type="subTitle" idx="1"/>
          </p:nvPr>
        </p:nvSpPr>
        <p:spPr>
          <a:xfrm>
            <a:off x="655983" y="3019667"/>
            <a:ext cx="10972800" cy="1655762"/>
          </a:xfrm>
        </p:spPr>
        <p:txBody>
          <a:bodyPr>
            <a:noAutofit/>
          </a:bodyPr>
          <a:lstStyle/>
          <a:p>
            <a:pPr algn="l"/>
            <a:r>
              <a:rPr lang="en-US" altLang="ja-JP" sz="2800" b="0" i="0" u="none" strike="noStrike" baseline="0" dirty="0">
                <a:latin typeface="AdvHVC"/>
              </a:rPr>
              <a:t>Pleasant music improves visual attention in patients with unilateral neglect after stroke</a:t>
            </a:r>
          </a:p>
          <a:p>
            <a:pPr algn="l"/>
            <a:r>
              <a:rPr lang="en-US" altLang="ja-JP" sz="2800" b="0" i="0" u="none" strike="noStrike" baseline="0" dirty="0">
                <a:latin typeface="AdvHVC"/>
              </a:rPr>
              <a:t>Mei-Ching Chen, Pei-</a:t>
            </a:r>
            <a:r>
              <a:rPr lang="en-US" altLang="ja-JP" sz="2800" b="0" i="0" u="none" strike="noStrike" baseline="0" dirty="0" err="1">
                <a:latin typeface="AdvHVC"/>
              </a:rPr>
              <a:t>Luen</a:t>
            </a:r>
            <a:r>
              <a:rPr lang="en-US" altLang="ja-JP" sz="2800" b="0" i="0" u="none" strike="noStrike" baseline="0" dirty="0">
                <a:latin typeface="AdvHVC"/>
              </a:rPr>
              <a:t> Tsai, Yu-Ting Huang, </a:t>
            </a:r>
            <a:r>
              <a:rPr lang="en-US" altLang="ja-JP" sz="2800" b="0" i="0" u="none" strike="noStrike" baseline="0" dirty="0" err="1">
                <a:latin typeface="AdvHVC"/>
              </a:rPr>
              <a:t>Keh</a:t>
            </a:r>
            <a:r>
              <a:rPr lang="en-US" altLang="ja-JP" sz="2800" b="0" i="0" u="none" strike="noStrike" baseline="0" dirty="0">
                <a:latin typeface="AdvHVC"/>
              </a:rPr>
              <a:t>-Chung Lin</a:t>
            </a:r>
          </a:p>
          <a:p>
            <a:pPr algn="l"/>
            <a:r>
              <a:rPr lang="en-US" altLang="ja-JP" sz="2800" b="0" i="0" u="none" strike="noStrike" baseline="0" dirty="0">
                <a:latin typeface="AdvGARAD-I"/>
              </a:rPr>
              <a:t>Brain Injury</a:t>
            </a:r>
            <a:r>
              <a:rPr lang="ja-JP" altLang="en-US" sz="2800" dirty="0">
                <a:latin typeface="AdvGARAD-I"/>
              </a:rPr>
              <a:t> </a:t>
            </a:r>
            <a:r>
              <a:rPr lang="en-US" altLang="ja-JP" sz="2800" dirty="0">
                <a:latin typeface="AdvGARAD-I"/>
              </a:rPr>
              <a:t>2013;27(1):75-82.</a:t>
            </a:r>
            <a:r>
              <a:rPr lang="en-US" altLang="ja-JP" sz="1800" b="0" i="0" u="none" strike="noStrike" baseline="0" dirty="0">
                <a:latin typeface="AdvP418B97"/>
              </a:rPr>
              <a:t> </a:t>
            </a:r>
            <a:endParaRPr kumimoji="1" lang="ja-JP" altLang="en-US" sz="2800" dirty="0"/>
          </a:p>
        </p:txBody>
      </p:sp>
      <p:sp>
        <p:nvSpPr>
          <p:cNvPr id="4" name="字幕 2">
            <a:extLst>
              <a:ext uri="{FF2B5EF4-FFF2-40B4-BE49-F238E27FC236}">
                <a16:creationId xmlns:a16="http://schemas.microsoft.com/office/drawing/2014/main" id="{6E27BFA0-2078-4B38-885E-4F47AE81E8C0}"/>
              </a:ext>
            </a:extLst>
          </p:cNvPr>
          <p:cNvSpPr txBox="1">
            <a:spLocks/>
          </p:cNvSpPr>
          <p:nvPr/>
        </p:nvSpPr>
        <p:spPr>
          <a:xfrm>
            <a:off x="1524000" y="5338071"/>
            <a:ext cx="9144000" cy="99760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lang="ja-JP" altLang="en-US" sz="2800" dirty="0"/>
          </a:p>
        </p:txBody>
      </p:sp>
    </p:spTree>
    <p:extLst>
      <p:ext uri="{BB962C8B-B14F-4D97-AF65-F5344CB8AC3E}">
        <p14:creationId xmlns:p14="http://schemas.microsoft.com/office/powerpoint/2010/main" val="2267424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2BA633-1F06-48E3-A85B-40193EA655B5}"/>
              </a:ext>
            </a:extLst>
          </p:cNvPr>
          <p:cNvSpPr>
            <a:spLocks noGrp="1"/>
          </p:cNvSpPr>
          <p:nvPr>
            <p:ph type="title"/>
          </p:nvPr>
        </p:nvSpPr>
        <p:spPr/>
        <p:txBody>
          <a:bodyPr/>
          <a:lstStyle/>
          <a:p>
            <a:r>
              <a:rPr lang="ja-JP" altLang="en-US" dirty="0"/>
              <a:t>はじめに</a:t>
            </a:r>
            <a:endParaRPr kumimoji="1" lang="ja-JP" altLang="en-US" dirty="0"/>
          </a:p>
        </p:txBody>
      </p:sp>
      <p:sp>
        <p:nvSpPr>
          <p:cNvPr id="3" name="コンテンツ プレースホルダー 2">
            <a:extLst>
              <a:ext uri="{FF2B5EF4-FFF2-40B4-BE49-F238E27FC236}">
                <a16:creationId xmlns:a16="http://schemas.microsoft.com/office/drawing/2014/main" id="{A3FB6ACA-C41E-49CE-96E1-86674619A4ED}"/>
              </a:ext>
            </a:extLst>
          </p:cNvPr>
          <p:cNvSpPr>
            <a:spLocks noGrp="1"/>
          </p:cNvSpPr>
          <p:nvPr>
            <p:ph idx="1"/>
          </p:nvPr>
        </p:nvSpPr>
        <p:spPr/>
        <p:txBody>
          <a:bodyPr/>
          <a:lstStyle/>
          <a:p>
            <a:r>
              <a:rPr lang="ja-JP" altLang="en-US" dirty="0"/>
              <a:t>ポジティブな感情は視覚性注意力を向上させる。</a:t>
            </a:r>
            <a:endParaRPr lang="en-US" altLang="ja-JP" dirty="0"/>
          </a:p>
          <a:p>
            <a:r>
              <a:rPr kumimoji="1" lang="ja-JP" altLang="en-US" dirty="0"/>
              <a:t>半側空間無視を呈する患者は、無視側の感情を喚起させる刺激に対して認識が高まる。</a:t>
            </a:r>
            <a:endParaRPr kumimoji="1" lang="en-US" altLang="ja-JP" dirty="0"/>
          </a:p>
          <a:p>
            <a:r>
              <a:rPr lang="ja-JP" altLang="en-US" dirty="0"/>
              <a:t>好きな音楽を聴くことで、ポジティブな感情と関連する腹側線条体、前帯状皮質、視床、眼窩前頭皮質が活性化する。これらの領域で眼窩前頭皮質以外は視覚性注意力と深く関連している。</a:t>
            </a:r>
            <a:endParaRPr lang="en-US" altLang="ja-JP" dirty="0"/>
          </a:p>
          <a:p>
            <a:r>
              <a:rPr lang="ja-JP" altLang="en-US" dirty="0"/>
              <a:t>この研究では、本人の好きな心地よい音楽を聴くことで半側空間無視の症状を改善することができるか調査した。</a:t>
            </a:r>
            <a:endParaRPr lang="en-US" altLang="ja-JP" dirty="0"/>
          </a:p>
        </p:txBody>
      </p:sp>
    </p:spTree>
    <p:extLst>
      <p:ext uri="{BB962C8B-B14F-4D97-AF65-F5344CB8AC3E}">
        <p14:creationId xmlns:p14="http://schemas.microsoft.com/office/powerpoint/2010/main" val="921015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AD6B2-D661-4FD6-A8EF-3763B78AC27B}"/>
              </a:ext>
            </a:extLst>
          </p:cNvPr>
          <p:cNvSpPr>
            <a:spLocks noGrp="1"/>
          </p:cNvSpPr>
          <p:nvPr>
            <p:ph type="title"/>
          </p:nvPr>
        </p:nvSpPr>
        <p:spPr/>
        <p:txBody>
          <a:bodyPr/>
          <a:lstStyle/>
          <a:p>
            <a:r>
              <a:rPr kumimoji="1" lang="ja-JP" altLang="en-US" dirty="0"/>
              <a:t>方法</a:t>
            </a:r>
          </a:p>
        </p:txBody>
      </p:sp>
      <p:sp>
        <p:nvSpPr>
          <p:cNvPr id="3" name="コンテンツ プレースホルダー 2">
            <a:extLst>
              <a:ext uri="{FF2B5EF4-FFF2-40B4-BE49-F238E27FC236}">
                <a16:creationId xmlns:a16="http://schemas.microsoft.com/office/drawing/2014/main" id="{E88C3EA8-8532-4895-8053-D519FD15D772}"/>
              </a:ext>
            </a:extLst>
          </p:cNvPr>
          <p:cNvSpPr>
            <a:spLocks noGrp="1"/>
          </p:cNvSpPr>
          <p:nvPr>
            <p:ph idx="1"/>
          </p:nvPr>
        </p:nvSpPr>
        <p:spPr/>
        <p:txBody>
          <a:bodyPr>
            <a:normAutofit fontScale="92500" lnSpcReduction="20000"/>
          </a:bodyPr>
          <a:lstStyle/>
          <a:p>
            <a:r>
              <a:rPr lang="ja-JP" altLang="en-US" dirty="0"/>
              <a:t>被験者　</a:t>
            </a:r>
            <a:r>
              <a:rPr lang="en-US" altLang="ja-JP" dirty="0"/>
              <a:t>19</a:t>
            </a:r>
            <a:r>
              <a:rPr lang="ja-JP" altLang="en-US" dirty="0"/>
              <a:t>名（平均年齢</a:t>
            </a:r>
            <a:r>
              <a:rPr lang="en-US" altLang="ja-JP" dirty="0"/>
              <a:t>66.1</a:t>
            </a:r>
            <a:r>
              <a:rPr lang="ja-JP" altLang="en-US" dirty="0"/>
              <a:t>歳、男性</a:t>
            </a:r>
            <a:r>
              <a:rPr lang="en-US" altLang="ja-JP" dirty="0"/>
              <a:t>10</a:t>
            </a:r>
            <a:r>
              <a:rPr lang="ja-JP" altLang="en-US" dirty="0"/>
              <a:t>名、女性</a:t>
            </a:r>
            <a:r>
              <a:rPr lang="en-US" altLang="ja-JP" dirty="0"/>
              <a:t>9</a:t>
            </a:r>
            <a:r>
              <a:rPr lang="ja-JP" altLang="en-US" dirty="0"/>
              <a:t>名、</a:t>
            </a:r>
            <a:endParaRPr lang="en-US" altLang="ja-JP" dirty="0"/>
          </a:p>
          <a:p>
            <a:pPr marL="0" indent="0">
              <a:buNone/>
            </a:pPr>
            <a:r>
              <a:rPr lang="ja-JP" altLang="en-US" dirty="0"/>
              <a:t>　　　　　　　   発症から平均</a:t>
            </a:r>
            <a:r>
              <a:rPr lang="en-US" altLang="ja-JP" dirty="0"/>
              <a:t>15.0±16.7</a:t>
            </a:r>
            <a:r>
              <a:rPr lang="ja-JP" altLang="en-US" dirty="0"/>
              <a:t>か月）</a:t>
            </a:r>
            <a:endParaRPr lang="en-US" altLang="ja-JP" dirty="0"/>
          </a:p>
          <a:p>
            <a:pPr marL="0" indent="0">
              <a:buNone/>
            </a:pPr>
            <a:r>
              <a:rPr lang="ja-JP" altLang="en-US" dirty="0"/>
              <a:t>　　　　　</a:t>
            </a:r>
            <a:r>
              <a:rPr lang="en-US" altLang="ja-JP" dirty="0"/>
              <a:t>-</a:t>
            </a:r>
            <a:r>
              <a:rPr lang="ja-JP" altLang="en-US" dirty="0"/>
              <a:t>右脳卒中（左無視）</a:t>
            </a:r>
            <a:r>
              <a:rPr lang="en-US" altLang="ja-JP" dirty="0"/>
              <a:t> </a:t>
            </a:r>
            <a:r>
              <a:rPr kumimoji="1" lang="en-US" altLang="ja-JP" dirty="0"/>
              <a:t>-</a:t>
            </a:r>
            <a:r>
              <a:rPr kumimoji="1" lang="ja-JP" altLang="en-US" dirty="0"/>
              <a:t>既往（脳）なし</a:t>
            </a:r>
            <a:r>
              <a:rPr lang="en-US" altLang="ja-JP" dirty="0"/>
              <a:t> </a:t>
            </a:r>
          </a:p>
          <a:p>
            <a:pPr marL="0" indent="0">
              <a:buNone/>
            </a:pPr>
            <a:r>
              <a:rPr kumimoji="1" lang="ja-JP" altLang="en-US" dirty="0"/>
              <a:t>　　　　　</a:t>
            </a:r>
            <a:r>
              <a:rPr kumimoji="1" lang="en-US" altLang="ja-JP" dirty="0"/>
              <a:t>-</a:t>
            </a:r>
            <a:r>
              <a:rPr kumimoji="1" lang="ja-JP" altLang="en-US" dirty="0"/>
              <a:t>認知症なし（</a:t>
            </a:r>
            <a:r>
              <a:rPr kumimoji="1" lang="en-US" altLang="ja-JP" dirty="0"/>
              <a:t>MMSE</a:t>
            </a:r>
            <a:r>
              <a:rPr kumimoji="1" lang="ja-JP" altLang="en-US" dirty="0"/>
              <a:t>平均</a:t>
            </a:r>
            <a:r>
              <a:rPr kumimoji="1" lang="en-US" altLang="ja-JP" dirty="0"/>
              <a:t>25.6±3.4</a:t>
            </a:r>
            <a:r>
              <a:rPr kumimoji="1" lang="ja-JP" altLang="en-US" dirty="0"/>
              <a:t>点</a:t>
            </a:r>
            <a:r>
              <a:rPr kumimoji="1" lang="en-US" altLang="ja-JP" dirty="0"/>
              <a:t>)</a:t>
            </a:r>
          </a:p>
          <a:p>
            <a:pPr marL="0" indent="0">
              <a:buNone/>
            </a:pPr>
            <a:r>
              <a:rPr kumimoji="1" lang="ja-JP" altLang="en-US" dirty="0"/>
              <a:t>　　　　　</a:t>
            </a:r>
            <a:r>
              <a:rPr kumimoji="1" lang="en-US" altLang="ja-JP" dirty="0"/>
              <a:t>-NIH</a:t>
            </a:r>
            <a:r>
              <a:rPr kumimoji="1" lang="ja-JP" altLang="en-US" dirty="0"/>
              <a:t>脳卒中スケール</a:t>
            </a:r>
            <a:r>
              <a:rPr lang="ja-JP" altLang="en-US" dirty="0"/>
              <a:t>　</a:t>
            </a:r>
            <a:r>
              <a:rPr lang="en-US" altLang="ja-JP" dirty="0"/>
              <a:t>12.4±4.5</a:t>
            </a:r>
            <a:r>
              <a:rPr lang="ja-JP" altLang="en-US" dirty="0"/>
              <a:t>　</a:t>
            </a:r>
            <a:r>
              <a:rPr lang="en-US" altLang="ja-JP" dirty="0"/>
              <a:t>(</a:t>
            </a:r>
            <a:r>
              <a:rPr lang="ja-JP" altLang="en-US" dirty="0"/>
              <a:t>重症度：中等度</a:t>
            </a:r>
            <a:r>
              <a:rPr lang="en-US" altLang="ja-JP" dirty="0"/>
              <a:t>)</a:t>
            </a:r>
            <a:endParaRPr kumimoji="1" lang="en-US" altLang="ja-JP" dirty="0"/>
          </a:p>
          <a:p>
            <a:pPr marL="0" indent="0">
              <a:buNone/>
            </a:pPr>
            <a:endParaRPr kumimoji="1" lang="en-US" altLang="ja-JP" dirty="0"/>
          </a:p>
          <a:p>
            <a:r>
              <a:rPr lang="ja-JP" altLang="en-US" dirty="0"/>
              <a:t>条件</a:t>
            </a:r>
            <a:endParaRPr lang="en-US" altLang="ja-JP" dirty="0"/>
          </a:p>
          <a:p>
            <a:pPr marL="0" indent="0">
              <a:buNone/>
            </a:pPr>
            <a:r>
              <a:rPr lang="ja-JP" altLang="en-US" dirty="0"/>
              <a:t>   　</a:t>
            </a:r>
            <a:r>
              <a:rPr lang="en-US" altLang="ja-JP" dirty="0"/>
              <a:t>-</a:t>
            </a:r>
            <a:r>
              <a:rPr lang="ja-JP" altLang="en-US" dirty="0"/>
              <a:t>本人が選択した心地よい音楽</a:t>
            </a:r>
            <a:r>
              <a:rPr lang="en-US" altLang="ja-JP" dirty="0"/>
              <a:t>3</a:t>
            </a:r>
            <a:r>
              <a:rPr lang="ja-JP" altLang="en-US" dirty="0"/>
              <a:t>曲</a:t>
            </a:r>
            <a:endParaRPr lang="en-US" altLang="ja-JP" dirty="0"/>
          </a:p>
          <a:p>
            <a:pPr marL="0" indent="0">
              <a:buNone/>
            </a:pPr>
            <a:r>
              <a:rPr lang="ja-JP" altLang="en-US" dirty="0"/>
              <a:t>   　</a:t>
            </a:r>
            <a:r>
              <a:rPr lang="en-US" altLang="ja-JP" dirty="0"/>
              <a:t>-</a:t>
            </a:r>
            <a:r>
              <a:rPr lang="ja-JP" altLang="en-US" dirty="0"/>
              <a:t>本人が選択した心地よくない音楽</a:t>
            </a:r>
            <a:r>
              <a:rPr lang="en-US" altLang="ja-JP" dirty="0"/>
              <a:t>3</a:t>
            </a:r>
            <a:r>
              <a:rPr lang="ja-JP" altLang="en-US" dirty="0"/>
              <a:t>曲</a:t>
            </a:r>
            <a:endParaRPr lang="en-US" altLang="ja-JP" dirty="0"/>
          </a:p>
          <a:p>
            <a:pPr marL="0" indent="0">
              <a:buNone/>
            </a:pPr>
            <a:r>
              <a:rPr lang="ja-JP" altLang="en-US" dirty="0"/>
              <a:t>　   </a:t>
            </a:r>
            <a:r>
              <a:rPr lang="en-US" altLang="ja-JP" dirty="0"/>
              <a:t>-</a:t>
            </a:r>
            <a:r>
              <a:rPr lang="ja-JP" altLang="en-US" dirty="0"/>
              <a:t>ホワイトノイズ</a:t>
            </a:r>
            <a:endParaRPr lang="en-US" altLang="ja-JP" dirty="0"/>
          </a:p>
        </p:txBody>
      </p:sp>
    </p:spTree>
    <p:extLst>
      <p:ext uri="{BB962C8B-B14F-4D97-AF65-F5344CB8AC3E}">
        <p14:creationId xmlns:p14="http://schemas.microsoft.com/office/powerpoint/2010/main" val="3081438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5FFD2D-7C5D-4B85-9612-453CBCF1EEAF}"/>
              </a:ext>
            </a:extLst>
          </p:cNvPr>
          <p:cNvSpPr>
            <a:spLocks noGrp="1"/>
          </p:cNvSpPr>
          <p:nvPr>
            <p:ph type="title"/>
          </p:nvPr>
        </p:nvSpPr>
        <p:spPr/>
        <p:txBody>
          <a:bodyPr/>
          <a:lstStyle/>
          <a:p>
            <a:r>
              <a:rPr kumimoji="1" lang="ja-JP" altLang="en-US" dirty="0"/>
              <a:t>方法</a:t>
            </a:r>
          </a:p>
        </p:txBody>
      </p:sp>
      <p:sp>
        <p:nvSpPr>
          <p:cNvPr id="3" name="コンテンツ プレースホルダー 2">
            <a:extLst>
              <a:ext uri="{FF2B5EF4-FFF2-40B4-BE49-F238E27FC236}">
                <a16:creationId xmlns:a16="http://schemas.microsoft.com/office/drawing/2014/main" id="{F560A7B7-7E5D-4969-83F2-6B1D3919D45B}"/>
              </a:ext>
            </a:extLst>
          </p:cNvPr>
          <p:cNvSpPr>
            <a:spLocks noGrp="1"/>
          </p:cNvSpPr>
          <p:nvPr>
            <p:ph idx="1"/>
          </p:nvPr>
        </p:nvSpPr>
        <p:spPr>
          <a:xfrm>
            <a:off x="838199" y="1605517"/>
            <a:ext cx="10985205" cy="4986670"/>
          </a:xfrm>
        </p:spPr>
        <p:txBody>
          <a:bodyPr>
            <a:normAutofit fontScale="92500" lnSpcReduction="10000"/>
          </a:bodyPr>
          <a:lstStyle/>
          <a:p>
            <a:pPr marL="0" indent="0">
              <a:buNone/>
            </a:pPr>
            <a:r>
              <a:rPr kumimoji="1" lang="ja-JP" altLang="en-US" dirty="0"/>
              <a:t>感情と気分高揚</a:t>
            </a:r>
            <a:r>
              <a:rPr lang="ja-JP" altLang="en-US" dirty="0"/>
              <a:t>度（</a:t>
            </a:r>
            <a:r>
              <a:rPr lang="en-US" altLang="ja-JP" dirty="0"/>
              <a:t>0-10 </a:t>
            </a:r>
            <a:r>
              <a:rPr lang="ja-JP" altLang="en-US" dirty="0"/>
              <a:t>スケール）自己評価</a:t>
            </a:r>
            <a:endParaRPr lang="en-US" altLang="ja-JP" dirty="0"/>
          </a:p>
          <a:p>
            <a:pPr marL="0" indent="0">
              <a:buNone/>
            </a:pPr>
            <a:r>
              <a:rPr lang="ja-JP" altLang="en-US" sz="1050" dirty="0"/>
              <a:t>　</a:t>
            </a:r>
            <a:r>
              <a:rPr lang="ja-JP" altLang="en-US" sz="1200" dirty="0"/>
              <a:t>　</a:t>
            </a:r>
            <a:endParaRPr lang="en-US" altLang="ja-JP" sz="1200" dirty="0"/>
          </a:p>
          <a:p>
            <a:pPr marL="0" indent="0">
              <a:buNone/>
            </a:pPr>
            <a:r>
              <a:rPr kumimoji="1" lang="en-US" altLang="ja-JP" dirty="0"/>
              <a:t>3</a:t>
            </a:r>
            <a:r>
              <a:rPr kumimoji="1" lang="ja-JP" altLang="en-US" dirty="0"/>
              <a:t>つの条件のどれかを提示（検査が終わるまで継続）</a:t>
            </a:r>
            <a:endParaRPr kumimoji="1" lang="en-US" altLang="ja-JP" dirty="0"/>
          </a:p>
          <a:p>
            <a:pPr marL="0" indent="0">
              <a:buNone/>
            </a:pPr>
            <a:endParaRPr kumimoji="1" lang="en-US" altLang="ja-JP" sz="1000" dirty="0"/>
          </a:p>
          <a:p>
            <a:pPr marL="0" indent="0">
              <a:buNone/>
            </a:pPr>
            <a:r>
              <a:rPr kumimoji="1" lang="en-US" altLang="ja-JP" dirty="0"/>
              <a:t>1</a:t>
            </a:r>
            <a:r>
              <a:rPr kumimoji="1" lang="ja-JP" altLang="en-US" dirty="0"/>
              <a:t>分後に感情と気分高揚度を再評価</a:t>
            </a:r>
            <a:endParaRPr kumimoji="1" lang="en-US" altLang="ja-JP" dirty="0"/>
          </a:p>
          <a:p>
            <a:pPr marL="0" indent="0">
              <a:buNone/>
            </a:pPr>
            <a:r>
              <a:rPr lang="ja-JP" altLang="en-US" dirty="0"/>
              <a:t>半側空間無視検査（星抹消、線分二等分、写真課題）</a:t>
            </a:r>
            <a:endParaRPr lang="en-US" altLang="ja-JP" dirty="0"/>
          </a:p>
          <a:p>
            <a:pPr marL="0" indent="0">
              <a:buNone/>
            </a:pPr>
            <a:r>
              <a:rPr lang="ja-JP" altLang="en-US" dirty="0"/>
              <a:t>視覚探索課題（視線の動きを</a:t>
            </a:r>
            <a:r>
              <a:rPr lang="en-US" altLang="ja-JP" dirty="0" err="1"/>
              <a:t>ViewPoint</a:t>
            </a:r>
            <a:r>
              <a:rPr lang="en-US" altLang="ja-JP" dirty="0"/>
              <a:t> Eye Tracker</a:t>
            </a:r>
            <a:r>
              <a:rPr lang="ja-JP" altLang="en-US" dirty="0"/>
              <a:t>で記録）</a:t>
            </a:r>
            <a:endParaRPr lang="en-US" altLang="ja-JP" dirty="0"/>
          </a:p>
          <a:p>
            <a:pPr marL="0" indent="0">
              <a:buNone/>
            </a:pPr>
            <a:endParaRPr lang="en-US" altLang="ja-JP" sz="1200" dirty="0"/>
          </a:p>
          <a:p>
            <a:pPr marL="0" indent="0">
              <a:buNone/>
            </a:pPr>
            <a:r>
              <a:rPr lang="ja-JP" altLang="en-US" dirty="0"/>
              <a:t>感情と気分高揚度を再評価</a:t>
            </a:r>
            <a:endParaRPr lang="en-US" altLang="ja-JP" dirty="0"/>
          </a:p>
          <a:p>
            <a:pPr marL="0" indent="0">
              <a:buNone/>
            </a:pPr>
            <a:endParaRPr lang="en-US" altLang="ja-JP" dirty="0"/>
          </a:p>
          <a:p>
            <a:pPr marL="0" indent="0">
              <a:buNone/>
            </a:pPr>
            <a:r>
              <a:rPr lang="ja-JP" altLang="en-US" dirty="0"/>
              <a:t>心拍数と皮膚電気反射は初めから終わりまで計測</a:t>
            </a:r>
            <a:endParaRPr lang="en-US" altLang="ja-JP" dirty="0"/>
          </a:p>
          <a:p>
            <a:pPr marL="0" indent="0">
              <a:buNone/>
            </a:pPr>
            <a:r>
              <a:rPr lang="ja-JP" altLang="en-US" dirty="0"/>
              <a:t>被験者は別日（それぞれ</a:t>
            </a:r>
            <a:r>
              <a:rPr lang="en-US" altLang="ja-JP" dirty="0"/>
              <a:t>1</a:t>
            </a:r>
            <a:r>
              <a:rPr lang="ja-JP" altLang="en-US" dirty="0"/>
              <a:t>週間以内）に他の条件下で実施（計</a:t>
            </a:r>
            <a:r>
              <a:rPr lang="en-US" altLang="ja-JP" dirty="0"/>
              <a:t>3</a:t>
            </a:r>
            <a:r>
              <a:rPr lang="ja-JP" altLang="en-US" dirty="0"/>
              <a:t>回）</a:t>
            </a:r>
            <a:endParaRPr lang="en-US" altLang="ja-JP" dirty="0"/>
          </a:p>
          <a:p>
            <a:pPr marL="0" indent="0">
              <a:buNone/>
            </a:pPr>
            <a:endParaRPr lang="en-US" altLang="ja-JP" sz="1900" dirty="0"/>
          </a:p>
          <a:p>
            <a:pPr marL="0" indent="0">
              <a:buNone/>
            </a:pPr>
            <a:endParaRPr lang="en-US" altLang="ja-JP" dirty="0"/>
          </a:p>
          <a:p>
            <a:pPr marL="0" indent="0">
              <a:buNone/>
            </a:pPr>
            <a:endParaRPr kumimoji="1" lang="ja-JP" altLang="en-US" dirty="0"/>
          </a:p>
        </p:txBody>
      </p:sp>
      <p:sp>
        <p:nvSpPr>
          <p:cNvPr id="4" name="矢印: 下 3">
            <a:extLst>
              <a:ext uri="{FF2B5EF4-FFF2-40B4-BE49-F238E27FC236}">
                <a16:creationId xmlns:a16="http://schemas.microsoft.com/office/drawing/2014/main" id="{27EAB729-F0DA-405E-9734-9280CEE88BBB}"/>
              </a:ext>
            </a:extLst>
          </p:cNvPr>
          <p:cNvSpPr/>
          <p:nvPr/>
        </p:nvSpPr>
        <p:spPr>
          <a:xfrm>
            <a:off x="2966484" y="2025755"/>
            <a:ext cx="297712" cy="1807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E51B4D0F-57B4-438E-8E6F-98559A7FFA9B}"/>
              </a:ext>
            </a:extLst>
          </p:cNvPr>
          <p:cNvPicPr>
            <a:picLocks noChangeAspect="1"/>
          </p:cNvPicPr>
          <p:nvPr/>
        </p:nvPicPr>
        <p:blipFill>
          <a:blip r:embed="rId2"/>
          <a:stretch>
            <a:fillRect/>
          </a:stretch>
        </p:blipFill>
        <p:spPr>
          <a:xfrm>
            <a:off x="2966484" y="2789939"/>
            <a:ext cx="341406" cy="201185"/>
          </a:xfrm>
          <a:prstGeom prst="rect">
            <a:avLst/>
          </a:prstGeom>
        </p:spPr>
      </p:pic>
      <p:pic>
        <p:nvPicPr>
          <p:cNvPr id="6" name="図 5">
            <a:extLst>
              <a:ext uri="{FF2B5EF4-FFF2-40B4-BE49-F238E27FC236}">
                <a16:creationId xmlns:a16="http://schemas.microsoft.com/office/drawing/2014/main" id="{CA67CCA6-7F5B-4924-A672-7CFB5479417F}"/>
              </a:ext>
            </a:extLst>
          </p:cNvPr>
          <p:cNvPicPr>
            <a:picLocks noChangeAspect="1"/>
          </p:cNvPicPr>
          <p:nvPr/>
        </p:nvPicPr>
        <p:blipFill>
          <a:blip r:embed="rId2"/>
          <a:stretch>
            <a:fillRect/>
          </a:stretch>
        </p:blipFill>
        <p:spPr>
          <a:xfrm>
            <a:off x="2944637" y="4312240"/>
            <a:ext cx="341406" cy="201185"/>
          </a:xfrm>
          <a:prstGeom prst="rect">
            <a:avLst/>
          </a:prstGeom>
        </p:spPr>
      </p:pic>
    </p:spTree>
    <p:extLst>
      <p:ext uri="{BB962C8B-B14F-4D97-AF65-F5344CB8AC3E}">
        <p14:creationId xmlns:p14="http://schemas.microsoft.com/office/powerpoint/2010/main" val="740726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EF3E9B-6969-45A6-96C7-C3D7EE2065E4}"/>
              </a:ext>
            </a:extLst>
          </p:cNvPr>
          <p:cNvSpPr>
            <a:spLocks noGrp="1"/>
          </p:cNvSpPr>
          <p:nvPr>
            <p:ph type="title"/>
          </p:nvPr>
        </p:nvSpPr>
        <p:spPr/>
        <p:txBody>
          <a:bodyPr/>
          <a:lstStyle/>
          <a:p>
            <a:r>
              <a:rPr lang="ja-JP" altLang="en-US" dirty="0"/>
              <a:t>結果</a:t>
            </a:r>
            <a:endParaRPr kumimoji="1" lang="ja-JP" altLang="en-US" dirty="0"/>
          </a:p>
        </p:txBody>
      </p:sp>
      <p:sp>
        <p:nvSpPr>
          <p:cNvPr id="3" name="コンテンツ プレースホルダー 2">
            <a:extLst>
              <a:ext uri="{FF2B5EF4-FFF2-40B4-BE49-F238E27FC236}">
                <a16:creationId xmlns:a16="http://schemas.microsoft.com/office/drawing/2014/main" id="{70BBD197-327B-444E-830E-5567502134CF}"/>
              </a:ext>
            </a:extLst>
          </p:cNvPr>
          <p:cNvSpPr>
            <a:spLocks noGrp="1"/>
          </p:cNvSpPr>
          <p:nvPr>
            <p:ph idx="1"/>
          </p:nvPr>
        </p:nvSpPr>
        <p:spPr>
          <a:xfrm>
            <a:off x="361506" y="1339702"/>
            <a:ext cx="11557591" cy="5305647"/>
          </a:xfrm>
        </p:spPr>
        <p:txBody>
          <a:bodyPr>
            <a:normAutofit fontScale="92500" lnSpcReduction="20000"/>
          </a:bodyPr>
          <a:lstStyle/>
          <a:p>
            <a:r>
              <a:rPr lang="ja-JP" altLang="en-US" dirty="0"/>
              <a:t>感情</a:t>
            </a:r>
            <a:r>
              <a:rPr kumimoji="1" lang="ja-JP" altLang="en-US" dirty="0"/>
              <a:t>と気分高揚度</a:t>
            </a:r>
            <a:endParaRPr kumimoji="1" lang="en-US" altLang="ja-JP" dirty="0"/>
          </a:p>
          <a:p>
            <a:pPr marL="0" indent="0">
              <a:buNone/>
            </a:pPr>
            <a:r>
              <a:rPr lang="ja-JP" altLang="en-US" dirty="0"/>
              <a:t>　　</a:t>
            </a:r>
            <a:r>
              <a:rPr lang="en-US" altLang="ja-JP" dirty="0"/>
              <a:t>-</a:t>
            </a:r>
            <a:r>
              <a:rPr kumimoji="1" lang="ja-JP" altLang="en-US" dirty="0"/>
              <a:t>心地よい音楽条件下で</a:t>
            </a:r>
            <a:r>
              <a:rPr kumimoji="1" lang="en-US" altLang="ja-JP" dirty="0"/>
              <a:t>1</a:t>
            </a:r>
            <a:r>
              <a:rPr kumimoji="1" lang="ja-JP" altLang="en-US" dirty="0"/>
              <a:t>分後に他</a:t>
            </a:r>
            <a:r>
              <a:rPr kumimoji="1" lang="en-US" altLang="ja-JP" dirty="0"/>
              <a:t>2</a:t>
            </a:r>
            <a:r>
              <a:rPr kumimoji="1" lang="ja-JP" altLang="en-US" dirty="0"/>
              <a:t>条件より有意に向上した。</a:t>
            </a:r>
            <a:endParaRPr kumimoji="1" lang="en-US" altLang="ja-JP" dirty="0"/>
          </a:p>
          <a:p>
            <a:pPr marL="0" indent="0">
              <a:buNone/>
            </a:pPr>
            <a:r>
              <a:rPr lang="ja-JP" altLang="en-US" dirty="0"/>
              <a:t>　　</a:t>
            </a:r>
            <a:r>
              <a:rPr lang="en-US" altLang="ja-JP" dirty="0"/>
              <a:t>-</a:t>
            </a:r>
            <a:r>
              <a:rPr kumimoji="1" lang="ja-JP" altLang="en-US" dirty="0"/>
              <a:t>他</a:t>
            </a:r>
            <a:r>
              <a:rPr kumimoji="1" lang="en-US" altLang="ja-JP" dirty="0"/>
              <a:t>2</a:t>
            </a:r>
            <a:r>
              <a:rPr kumimoji="1" lang="ja-JP" altLang="en-US" dirty="0"/>
              <a:t>条件下の有意差はなし。</a:t>
            </a:r>
            <a:r>
              <a:rPr lang="ja-JP" altLang="en-US" dirty="0"/>
              <a:t>そのレベルは検査終了時まで続いた。</a:t>
            </a:r>
            <a:endParaRPr lang="en-US" altLang="ja-JP" dirty="0"/>
          </a:p>
          <a:p>
            <a:r>
              <a:rPr lang="ja-JP" altLang="en-US" dirty="0"/>
              <a:t>心拍数と皮膚電気反射　</a:t>
            </a:r>
            <a:endParaRPr lang="en-US" altLang="ja-JP" dirty="0"/>
          </a:p>
          <a:p>
            <a:pPr marL="0" indent="0">
              <a:buNone/>
            </a:pPr>
            <a:r>
              <a:rPr lang="ja-JP" altLang="en-US" dirty="0"/>
              <a:t>　　</a:t>
            </a:r>
            <a:r>
              <a:rPr lang="en-US" altLang="ja-JP" dirty="0"/>
              <a:t>-</a:t>
            </a:r>
            <a:r>
              <a:rPr lang="ja-JP" altLang="en-US" dirty="0"/>
              <a:t>有意差なし（だが心地よい音楽の方が高い）</a:t>
            </a:r>
            <a:endParaRPr lang="en-US" altLang="ja-JP" dirty="0"/>
          </a:p>
          <a:p>
            <a:r>
              <a:rPr lang="ja-JP" altLang="en-US" dirty="0"/>
              <a:t>半側空間無視検査</a:t>
            </a:r>
            <a:endParaRPr lang="en-US" altLang="ja-JP" dirty="0"/>
          </a:p>
          <a:p>
            <a:pPr marL="0" indent="0">
              <a:buNone/>
            </a:pPr>
            <a:r>
              <a:rPr lang="ja-JP" altLang="en-US" dirty="0"/>
              <a:t>　　</a:t>
            </a:r>
            <a:r>
              <a:rPr lang="en-US" altLang="ja-JP" dirty="0"/>
              <a:t>-</a:t>
            </a:r>
            <a:r>
              <a:rPr lang="ja-JP" altLang="en-US" dirty="0"/>
              <a:t>星印抹消と写真課題の認識物品数が心地よい音楽条件下で</a:t>
            </a:r>
            <a:endParaRPr lang="en-US" altLang="ja-JP" dirty="0"/>
          </a:p>
          <a:p>
            <a:pPr marL="0" indent="0">
              <a:buNone/>
            </a:pPr>
            <a:r>
              <a:rPr lang="ja-JP" altLang="en-US" dirty="0"/>
              <a:t>　　有意に向上した。他</a:t>
            </a:r>
            <a:r>
              <a:rPr lang="en-US" altLang="ja-JP" dirty="0"/>
              <a:t>2</a:t>
            </a:r>
            <a:r>
              <a:rPr lang="ja-JP" altLang="en-US" dirty="0"/>
              <a:t>条件下では有意差はなし。</a:t>
            </a:r>
            <a:endParaRPr lang="en-US" altLang="ja-JP" dirty="0"/>
          </a:p>
          <a:p>
            <a:pPr marL="0" indent="0">
              <a:buNone/>
            </a:pPr>
            <a:r>
              <a:rPr lang="ja-JP" altLang="en-US" dirty="0"/>
              <a:t>　　</a:t>
            </a:r>
            <a:r>
              <a:rPr lang="en-US" altLang="ja-JP" dirty="0"/>
              <a:t>-</a:t>
            </a:r>
            <a:r>
              <a:rPr lang="ja-JP" altLang="en-US" dirty="0"/>
              <a:t>線分二等分では有意差なし。</a:t>
            </a:r>
            <a:endParaRPr lang="en-US" altLang="ja-JP" dirty="0"/>
          </a:p>
          <a:p>
            <a:r>
              <a:rPr lang="ja-JP" altLang="en-US" dirty="0"/>
              <a:t>視覚探索課題</a:t>
            </a:r>
            <a:endParaRPr lang="en-US" altLang="ja-JP" dirty="0"/>
          </a:p>
          <a:p>
            <a:pPr marL="0" indent="0">
              <a:buNone/>
            </a:pPr>
            <a:r>
              <a:rPr lang="ja-JP" altLang="en-US" dirty="0"/>
              <a:t>　　</a:t>
            </a:r>
            <a:r>
              <a:rPr lang="en-US" altLang="ja-JP" dirty="0"/>
              <a:t>-</a:t>
            </a:r>
            <a:r>
              <a:rPr lang="ja-JP" altLang="en-US" dirty="0"/>
              <a:t>心地よい音楽条件下で、左空間の認識物品数、注視ポイント、</a:t>
            </a:r>
            <a:endParaRPr lang="en-US" altLang="ja-JP" dirty="0"/>
          </a:p>
          <a:p>
            <a:pPr marL="0" indent="0">
              <a:buNone/>
            </a:pPr>
            <a:r>
              <a:rPr lang="ja-JP" altLang="en-US" dirty="0"/>
              <a:t>　　探索時間が他</a:t>
            </a:r>
            <a:r>
              <a:rPr lang="en-US" altLang="ja-JP" dirty="0"/>
              <a:t>2</a:t>
            </a:r>
            <a:r>
              <a:rPr lang="ja-JP" altLang="en-US" dirty="0"/>
              <a:t>条件下より有意に向上した。他</a:t>
            </a:r>
            <a:r>
              <a:rPr lang="en-US" altLang="ja-JP" dirty="0"/>
              <a:t>2</a:t>
            </a:r>
            <a:r>
              <a:rPr lang="ja-JP" altLang="en-US" dirty="0"/>
              <a:t>条件下間の有意差なし。</a:t>
            </a:r>
            <a:endParaRPr lang="en-US" altLang="ja-JP" dirty="0"/>
          </a:p>
          <a:p>
            <a:pPr marL="0" indent="0">
              <a:buNone/>
            </a:pPr>
            <a:r>
              <a:rPr lang="ja-JP" altLang="en-US" dirty="0"/>
              <a:t>　   </a:t>
            </a:r>
            <a:r>
              <a:rPr lang="en-US" altLang="ja-JP" dirty="0"/>
              <a:t>-</a:t>
            </a:r>
            <a:r>
              <a:rPr lang="ja-JP" altLang="en-US" dirty="0"/>
              <a:t>最初の視線が左空間へ向けられていた割合は全ての条件下で低かった。</a:t>
            </a:r>
            <a:endParaRPr lang="en-US" altLang="ja-JP" dirty="0"/>
          </a:p>
        </p:txBody>
      </p:sp>
    </p:spTree>
    <p:extLst>
      <p:ext uri="{BB962C8B-B14F-4D97-AF65-F5344CB8AC3E}">
        <p14:creationId xmlns:p14="http://schemas.microsoft.com/office/powerpoint/2010/main" val="2315564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EF3E9B-6969-45A6-96C7-C3D7EE2065E4}"/>
              </a:ext>
            </a:extLst>
          </p:cNvPr>
          <p:cNvSpPr>
            <a:spLocks noGrp="1"/>
          </p:cNvSpPr>
          <p:nvPr>
            <p:ph type="title"/>
          </p:nvPr>
        </p:nvSpPr>
        <p:spPr/>
        <p:txBody>
          <a:bodyPr/>
          <a:lstStyle/>
          <a:p>
            <a:r>
              <a:rPr lang="ja-JP" altLang="en-US" dirty="0"/>
              <a:t>結果</a:t>
            </a:r>
            <a:endParaRPr kumimoji="1" lang="ja-JP" altLang="en-US" dirty="0"/>
          </a:p>
        </p:txBody>
      </p:sp>
      <p:pic>
        <p:nvPicPr>
          <p:cNvPr id="5" name="コンテンツ プレースホルダー 4">
            <a:extLst>
              <a:ext uri="{FF2B5EF4-FFF2-40B4-BE49-F238E27FC236}">
                <a16:creationId xmlns:a16="http://schemas.microsoft.com/office/drawing/2014/main" id="{2ECFA28A-60F3-4191-BA33-A4891B91DE41}"/>
              </a:ext>
            </a:extLst>
          </p:cNvPr>
          <p:cNvPicPr>
            <a:picLocks noGrp="1" noChangeAspect="1"/>
          </p:cNvPicPr>
          <p:nvPr>
            <p:ph idx="1"/>
          </p:nvPr>
        </p:nvPicPr>
        <p:blipFill rotWithShape="1">
          <a:blip r:embed="rId2"/>
          <a:srcRect l="12344" t="18161" r="15686" b="8155"/>
          <a:stretch/>
        </p:blipFill>
        <p:spPr>
          <a:xfrm>
            <a:off x="1909823" y="1439408"/>
            <a:ext cx="8681012" cy="4999255"/>
          </a:xfrm>
        </p:spPr>
      </p:pic>
    </p:spTree>
    <p:extLst>
      <p:ext uri="{BB962C8B-B14F-4D97-AF65-F5344CB8AC3E}">
        <p14:creationId xmlns:p14="http://schemas.microsoft.com/office/powerpoint/2010/main" val="1558988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0796D4-E513-45BD-94A8-F9C05B0C99C2}"/>
              </a:ext>
            </a:extLst>
          </p:cNvPr>
          <p:cNvSpPr>
            <a:spLocks noGrp="1"/>
          </p:cNvSpPr>
          <p:nvPr>
            <p:ph type="title"/>
          </p:nvPr>
        </p:nvSpPr>
        <p:spPr/>
        <p:txBody>
          <a:bodyPr/>
          <a:lstStyle/>
          <a:p>
            <a:r>
              <a:rPr kumimoji="1" lang="ja-JP" altLang="en-US" dirty="0"/>
              <a:t>結果</a:t>
            </a:r>
          </a:p>
        </p:txBody>
      </p:sp>
      <p:pic>
        <p:nvPicPr>
          <p:cNvPr id="4" name="コンテンツ プレースホルダー 3">
            <a:extLst>
              <a:ext uri="{FF2B5EF4-FFF2-40B4-BE49-F238E27FC236}">
                <a16:creationId xmlns:a16="http://schemas.microsoft.com/office/drawing/2014/main" id="{9878B693-D6BB-405F-9D43-A5D859C2A2A8}"/>
              </a:ext>
            </a:extLst>
          </p:cNvPr>
          <p:cNvPicPr>
            <a:picLocks noGrp="1" noChangeAspect="1"/>
          </p:cNvPicPr>
          <p:nvPr>
            <p:ph idx="1"/>
          </p:nvPr>
        </p:nvPicPr>
        <p:blipFill>
          <a:blip r:embed="rId2"/>
          <a:stretch>
            <a:fillRect/>
          </a:stretch>
        </p:blipFill>
        <p:spPr>
          <a:xfrm>
            <a:off x="2455205" y="1825625"/>
            <a:ext cx="7281590" cy="4351338"/>
          </a:xfrm>
          <a:prstGeom prst="rect">
            <a:avLst/>
          </a:prstGeom>
        </p:spPr>
      </p:pic>
    </p:spTree>
    <p:extLst>
      <p:ext uri="{BB962C8B-B14F-4D97-AF65-F5344CB8AC3E}">
        <p14:creationId xmlns:p14="http://schemas.microsoft.com/office/powerpoint/2010/main" val="4094600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9758E5-99D6-40B0-AB00-DE0BF77793F9}"/>
              </a:ext>
            </a:extLst>
          </p:cNvPr>
          <p:cNvSpPr>
            <a:spLocks noGrp="1"/>
          </p:cNvSpPr>
          <p:nvPr>
            <p:ph type="title"/>
          </p:nvPr>
        </p:nvSpPr>
        <p:spPr/>
        <p:txBody>
          <a:bodyPr/>
          <a:lstStyle/>
          <a:p>
            <a:r>
              <a:rPr kumimoji="1" lang="ja-JP" altLang="en-US" dirty="0"/>
              <a:t>考察</a:t>
            </a:r>
          </a:p>
        </p:txBody>
      </p:sp>
      <p:sp>
        <p:nvSpPr>
          <p:cNvPr id="3" name="コンテンツ プレースホルダー 2">
            <a:extLst>
              <a:ext uri="{FF2B5EF4-FFF2-40B4-BE49-F238E27FC236}">
                <a16:creationId xmlns:a16="http://schemas.microsoft.com/office/drawing/2014/main" id="{0C8F7628-739E-46BA-B9A5-3B79A4C3A098}"/>
              </a:ext>
            </a:extLst>
          </p:cNvPr>
          <p:cNvSpPr>
            <a:spLocks noGrp="1"/>
          </p:cNvSpPr>
          <p:nvPr>
            <p:ph idx="1"/>
          </p:nvPr>
        </p:nvSpPr>
        <p:spPr/>
        <p:txBody>
          <a:bodyPr>
            <a:normAutofit lnSpcReduction="10000"/>
          </a:bodyPr>
          <a:lstStyle/>
          <a:p>
            <a:r>
              <a:rPr kumimoji="1" lang="ja-JP" altLang="en-US" dirty="0"/>
              <a:t>今回の結果は、被験者の好きな心地よい音楽を聴くことで、気分高揚度とポジティブな感情が高まったためと考える。</a:t>
            </a:r>
            <a:endParaRPr kumimoji="1" lang="en-US" altLang="ja-JP" dirty="0"/>
          </a:p>
          <a:p>
            <a:r>
              <a:rPr kumimoji="1" lang="ja-JP" altLang="en-US" dirty="0"/>
              <a:t>視覚探索課題では、視線は始め右側へ向けられるが、その後の左空間での注視、探索時間が心地よい音楽条件下で高く、実際の生活場面でも心地よい音楽は有用であると考える。</a:t>
            </a:r>
            <a:endParaRPr kumimoji="1" lang="en-US" altLang="ja-JP" dirty="0"/>
          </a:p>
          <a:p>
            <a:r>
              <a:rPr lang="ja-JP" altLang="en-US" dirty="0"/>
              <a:t>心拍数と皮膚電気反射の自律神経系の反応は</a:t>
            </a:r>
            <a:r>
              <a:rPr lang="en-US" altLang="ja-JP" dirty="0"/>
              <a:t>3</a:t>
            </a:r>
            <a:r>
              <a:rPr lang="ja-JP" altLang="en-US" dirty="0"/>
              <a:t>条件下で有意差がなかったが、これは感情と気分高揚度が高くなりすぎず丁度よいレベルであったと考える。</a:t>
            </a:r>
            <a:endParaRPr lang="en-US" altLang="ja-JP" dirty="0"/>
          </a:p>
          <a:p>
            <a:r>
              <a:rPr kumimoji="1" lang="ja-JP" altLang="en-US" dirty="0"/>
              <a:t>線分二等分では有意差が無かった点について、心地よい音楽を聴くことで、</a:t>
            </a:r>
            <a:r>
              <a:rPr kumimoji="1" lang="en-US" altLang="ja-JP" dirty="0"/>
              <a:t>1</a:t>
            </a:r>
            <a:r>
              <a:rPr kumimoji="1" lang="ja-JP" altLang="en-US" dirty="0"/>
              <a:t>つの対象物に対する視覚性注意ではなく、空間全体への視覚性注意力の向上があったと考える。</a:t>
            </a:r>
          </a:p>
        </p:txBody>
      </p:sp>
    </p:spTree>
    <p:extLst>
      <p:ext uri="{BB962C8B-B14F-4D97-AF65-F5344CB8AC3E}">
        <p14:creationId xmlns:p14="http://schemas.microsoft.com/office/powerpoint/2010/main" val="21626159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3259</TotalTime>
  <Words>663</Words>
  <Application>Microsoft Office PowerPoint</Application>
  <PresentationFormat>ワイド画面</PresentationFormat>
  <Paragraphs>55</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AdvGARAD-I</vt:lpstr>
      <vt:lpstr>AdvHVC</vt:lpstr>
      <vt:lpstr>AdvP418B97</vt:lpstr>
      <vt:lpstr>游ゴシック</vt:lpstr>
      <vt:lpstr>游ゴシック Light</vt:lpstr>
      <vt:lpstr>Arial</vt:lpstr>
      <vt:lpstr>Office テーマ</vt:lpstr>
      <vt:lpstr>心地よい音楽による視覚性注意の向上 -半側空間無視を呈した脳卒中患者-</vt:lpstr>
      <vt:lpstr>はじめに</vt:lpstr>
      <vt:lpstr>方法</vt:lpstr>
      <vt:lpstr>方法</vt:lpstr>
      <vt:lpstr>結果</vt:lpstr>
      <vt:lpstr>結果</vt:lpstr>
      <vt:lpstr>結果</vt:lpstr>
      <vt:lpstr>考察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クラッシック音楽を聴くことによる脳卒中後の半側空間無視の改善</dc:title>
  <dc:creator>nkobinata</dc:creator>
  <cp:lastModifiedBy>直美 小日向</cp:lastModifiedBy>
  <cp:revision>23</cp:revision>
  <dcterms:created xsi:type="dcterms:W3CDTF">2021-04-21T01:09:32Z</dcterms:created>
  <dcterms:modified xsi:type="dcterms:W3CDTF">2023-07-14T06:30:05Z</dcterms:modified>
</cp:coreProperties>
</file>