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6" r:id="rId7"/>
    <p:sldId id="265"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F53A19-40B6-439E-8403-A112FE2EE55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6670B95-1BF3-46C2-8645-3272BDA9E0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628DC0-7B2C-4CB5-9FF3-B52169A08143}"/>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C5A5268A-F3C2-40B8-B49D-58A63DC246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C1D580-EB02-422E-98B5-E8FF536A40B2}"/>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06201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D0FEDF-D9E9-4AC7-9832-56B0FF5DA13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471FE2-9AC7-4F38-903F-FFF767AB5FB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F22B91-7DBB-4AAE-A4DE-680D4ACA7425}"/>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C4038F9F-FF9D-49C0-9614-60112C6019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30D0A3-67BB-4861-B4DE-E6757C1A56A9}"/>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92212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EB7F968-8020-4B82-8BFC-94CA078DAF0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C3E30E-AD02-48BC-BB76-0D144E36472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11A2B9-F8E4-4D2E-9367-29BA3584CEBA}"/>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8DC5095D-AFC2-4686-AD02-10D32209E1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FFE599-D7C9-4A8D-A94B-3095CDC84774}"/>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42806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756E1B-7DB3-40AF-B685-1055FF0E20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3FF1BA6-4BBF-4004-AF58-D49D9443AF6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A70F38-A4EB-4F0E-AFFF-36C17CA7599F}"/>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B7E76716-6868-4468-9FD2-E8C69ECCE4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476DE6-C660-4D7F-A3E3-5B1FA103807B}"/>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76527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FB6703-3709-4890-906C-F9145C0BA7A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88E4B76-BB64-4FFB-8DE0-CAE32A14CB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DDD2A5-606B-4B26-A35A-7E84C4260D97}"/>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297C3E22-9920-4C36-BA29-3CF84BCC4C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6D76C1-BA9B-4FC9-978E-6E613C736966}"/>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287703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2D326A-A310-4AB9-AD1F-6C223E45FCA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5F4DAD-EE02-4AEA-98C1-ECFD972F65D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BBB9D52-2BFA-48F1-A256-36A421354CA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00A0A2B-A814-45E3-A623-A5DEBEF664E1}"/>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6" name="フッター プレースホルダー 5">
            <a:extLst>
              <a:ext uri="{FF2B5EF4-FFF2-40B4-BE49-F238E27FC236}">
                <a16:creationId xmlns:a16="http://schemas.microsoft.com/office/drawing/2014/main" id="{36546DE0-2A96-4B51-913D-EDB1FE09CDD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2D810E-953D-41FA-94BB-4513CEF88FB5}"/>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8289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62829-6668-4DD6-B247-464916C053D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9D7E433-7FEE-4120-AB49-FBB362CA7C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670BE36-19CA-4BD7-8F65-222E027EDA6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3E0615F-8ACA-4189-B935-AD245AA821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6F46252-8582-45A8-9011-BBFE96B506A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8F6AE06-BB32-4A68-BBCB-A01F361BF719}"/>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8" name="フッター プレースホルダー 7">
            <a:extLst>
              <a:ext uri="{FF2B5EF4-FFF2-40B4-BE49-F238E27FC236}">
                <a16:creationId xmlns:a16="http://schemas.microsoft.com/office/drawing/2014/main" id="{A2D82778-B98E-452E-AC92-DE554106D3A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19DF214-0D49-4498-A09D-CDE7018D066F}"/>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7091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B6A2F1-D487-4A2C-B456-788CEB2A94D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35D8C17-A6F2-43AF-93E9-FF95E7128DEF}"/>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4" name="フッター プレースホルダー 3">
            <a:extLst>
              <a:ext uri="{FF2B5EF4-FFF2-40B4-BE49-F238E27FC236}">
                <a16:creationId xmlns:a16="http://schemas.microsoft.com/office/drawing/2014/main" id="{37120245-0254-44A3-8663-89D48EAC659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CCAF8CD-221E-444B-917A-36680467C278}"/>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97639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1017CF7-E900-49F7-974E-64A109811566}"/>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3" name="フッター プレースホルダー 2">
            <a:extLst>
              <a:ext uri="{FF2B5EF4-FFF2-40B4-BE49-F238E27FC236}">
                <a16:creationId xmlns:a16="http://schemas.microsoft.com/office/drawing/2014/main" id="{82FFB01E-03CF-4C7B-897D-18DD9A159E5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851C8DB-3C6B-40D1-8F4E-E018A01E43F1}"/>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50270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E38821-C9FB-4DC5-9A50-9423E74B295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AA0466E-3068-427F-9397-74B5BF56AA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9491A15-98A9-41AA-8A71-C3A6C2699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94CFAB4-196D-4346-8F0C-095420C374FE}"/>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6" name="フッター プレースホルダー 5">
            <a:extLst>
              <a:ext uri="{FF2B5EF4-FFF2-40B4-BE49-F238E27FC236}">
                <a16:creationId xmlns:a16="http://schemas.microsoft.com/office/drawing/2014/main" id="{1D2FE27D-D8FC-4493-8C9F-7EE006D50F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6905B1-EEBB-490E-8150-97994BE95427}"/>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71121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EC68B9-FB4B-4550-ACCF-AED34074C41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CBF1927-6CBF-4CE2-AE06-C21E0DCCBE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3409238-EDFE-48C8-86CA-EE72CCA11A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1EA60D0-79D4-435F-B193-54EA086B2DC8}"/>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6" name="フッター プレースホルダー 5">
            <a:extLst>
              <a:ext uri="{FF2B5EF4-FFF2-40B4-BE49-F238E27FC236}">
                <a16:creationId xmlns:a16="http://schemas.microsoft.com/office/drawing/2014/main" id="{D7C8E9A4-4ED6-4C42-B2B9-3C063EA73F8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D0AB810-C857-4A0A-B7BB-4E122FC85A5B}"/>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259750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A9F912C-7021-4601-BFF2-5014467170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962E70-B925-4CCD-ACE8-AB5FC8A7D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C37D3F6-139F-40DB-BB91-69B8B5265C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50CC879D-5B4E-4D43-8DF7-350450F971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3A4036E-695E-4A89-AA90-6FABFD0E8A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70059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75863-0936-43F8-B718-9455046CD74A}"/>
              </a:ext>
            </a:extLst>
          </p:cNvPr>
          <p:cNvSpPr>
            <a:spLocks noGrp="1"/>
          </p:cNvSpPr>
          <p:nvPr>
            <p:ph type="ctrTitle"/>
          </p:nvPr>
        </p:nvSpPr>
        <p:spPr>
          <a:xfrm>
            <a:off x="377686" y="213519"/>
            <a:ext cx="11509513" cy="2387600"/>
          </a:xfrm>
        </p:spPr>
        <p:txBody>
          <a:bodyPr>
            <a:normAutofit fontScale="90000"/>
          </a:bodyPr>
          <a:lstStyle/>
          <a:p>
            <a:r>
              <a:rPr kumimoji="1" lang="ja-JP" altLang="en-US" dirty="0"/>
              <a:t>クラッシック音楽を聴くことによる脳卒中後の半側空間無視の改善</a:t>
            </a:r>
          </a:p>
        </p:txBody>
      </p:sp>
      <p:sp>
        <p:nvSpPr>
          <p:cNvPr id="3" name="字幕 2">
            <a:extLst>
              <a:ext uri="{FF2B5EF4-FFF2-40B4-BE49-F238E27FC236}">
                <a16:creationId xmlns:a16="http://schemas.microsoft.com/office/drawing/2014/main" id="{61FABD6E-34D0-4742-A9B4-27734909183A}"/>
              </a:ext>
            </a:extLst>
          </p:cNvPr>
          <p:cNvSpPr>
            <a:spLocks noGrp="1"/>
          </p:cNvSpPr>
          <p:nvPr>
            <p:ph type="subTitle" idx="1"/>
          </p:nvPr>
        </p:nvSpPr>
        <p:spPr>
          <a:xfrm>
            <a:off x="596347" y="3019667"/>
            <a:ext cx="11092069" cy="1655762"/>
          </a:xfrm>
        </p:spPr>
        <p:txBody>
          <a:bodyPr>
            <a:noAutofit/>
          </a:bodyPr>
          <a:lstStyle/>
          <a:p>
            <a:pPr algn="l"/>
            <a:r>
              <a:rPr lang="en-US" altLang="ja-JP" sz="2800" b="0" i="0" u="none" strike="noStrike" baseline="0" dirty="0">
                <a:latin typeface="AdvHVC"/>
              </a:rPr>
              <a:t>Listening to Classical Music Ameliorates Unilateral Neglect After Stroke</a:t>
            </a:r>
          </a:p>
          <a:p>
            <a:pPr algn="l"/>
            <a:r>
              <a:rPr lang="en-US" altLang="ja-JP" sz="2800" b="0" i="0" u="none" strike="noStrike" baseline="0" dirty="0">
                <a:latin typeface="AdvHVC"/>
              </a:rPr>
              <a:t>Pei-</a:t>
            </a:r>
            <a:r>
              <a:rPr lang="en-US" altLang="ja-JP" sz="2800" b="0" i="0" u="none" strike="noStrike" baseline="0" dirty="0" err="1">
                <a:latin typeface="AdvHVC"/>
              </a:rPr>
              <a:t>Luen</a:t>
            </a:r>
            <a:r>
              <a:rPr lang="en-US" altLang="ja-JP" sz="2800" b="0" i="0" u="none" strike="noStrike" baseline="0" dirty="0">
                <a:latin typeface="AdvHVC"/>
              </a:rPr>
              <a:t> Tsai, Mei-Ching Chen, Yu-Ting Huang, </a:t>
            </a:r>
            <a:r>
              <a:rPr lang="en-US" altLang="ja-JP" sz="2800" b="0" i="0" u="none" strike="noStrike" baseline="0" dirty="0" err="1">
                <a:latin typeface="AdvHVC"/>
              </a:rPr>
              <a:t>Keh</a:t>
            </a:r>
            <a:r>
              <a:rPr lang="en-US" altLang="ja-JP" sz="2800" b="0" i="0" u="none" strike="noStrike" baseline="0" dirty="0">
                <a:latin typeface="AdvHVC"/>
              </a:rPr>
              <a:t>-Chung Lin, </a:t>
            </a:r>
            <a:r>
              <a:rPr lang="en-US" altLang="ja-JP" sz="2800" b="0" i="0" u="none" strike="noStrike" baseline="0" dirty="0" err="1">
                <a:latin typeface="AdvHVC"/>
              </a:rPr>
              <a:t>Kuan</a:t>
            </a:r>
            <a:r>
              <a:rPr lang="en-US" altLang="ja-JP" sz="2800" b="0" i="0" u="none" strike="noStrike" baseline="0" dirty="0">
                <a:latin typeface="AdvHVC"/>
              </a:rPr>
              <a:t>-Lin Chen, Yung-Wen Hsu</a:t>
            </a:r>
          </a:p>
          <a:p>
            <a:pPr algn="l"/>
            <a:r>
              <a:rPr lang="en-US" altLang="ja-JP" sz="2800" b="0" i="0" u="none" strike="noStrike" baseline="0" dirty="0">
                <a:latin typeface="AdvGARAD-I"/>
              </a:rPr>
              <a:t>The American Journal of Occupational Therapy 2013;67(3): 328-335.</a:t>
            </a:r>
            <a:endParaRPr kumimoji="1" lang="ja-JP" altLang="en-US" sz="2800" dirty="0"/>
          </a:p>
        </p:txBody>
      </p:sp>
      <p:sp>
        <p:nvSpPr>
          <p:cNvPr id="4" name="字幕 2">
            <a:extLst>
              <a:ext uri="{FF2B5EF4-FFF2-40B4-BE49-F238E27FC236}">
                <a16:creationId xmlns:a16="http://schemas.microsoft.com/office/drawing/2014/main" id="{6E27BFA0-2078-4B38-885E-4F47AE81E8C0}"/>
              </a:ext>
            </a:extLst>
          </p:cNvPr>
          <p:cNvSpPr txBox="1">
            <a:spLocks/>
          </p:cNvSpPr>
          <p:nvPr/>
        </p:nvSpPr>
        <p:spPr>
          <a:xfrm>
            <a:off x="1524000" y="5338071"/>
            <a:ext cx="9144000" cy="99760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lang="ja-JP" altLang="en-US" sz="2800" dirty="0"/>
          </a:p>
        </p:txBody>
      </p:sp>
    </p:spTree>
    <p:extLst>
      <p:ext uri="{BB962C8B-B14F-4D97-AF65-F5344CB8AC3E}">
        <p14:creationId xmlns:p14="http://schemas.microsoft.com/office/powerpoint/2010/main" val="8502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D3B396-3FA7-4BE7-9FB6-9193776CA4FE}"/>
              </a:ext>
            </a:extLst>
          </p:cNvPr>
          <p:cNvSpPr>
            <a:spLocks noGrp="1"/>
          </p:cNvSpPr>
          <p:nvPr>
            <p:ph type="title"/>
          </p:nvPr>
        </p:nvSpPr>
        <p:spPr/>
        <p:txBody>
          <a:bodyPr/>
          <a:lstStyle/>
          <a:p>
            <a:r>
              <a:rPr kumimoji="1" lang="ja-JP" altLang="en-US" dirty="0"/>
              <a:t>はじめに</a:t>
            </a:r>
          </a:p>
        </p:txBody>
      </p:sp>
      <p:sp>
        <p:nvSpPr>
          <p:cNvPr id="3" name="コンテンツ プレースホルダー 2">
            <a:extLst>
              <a:ext uri="{FF2B5EF4-FFF2-40B4-BE49-F238E27FC236}">
                <a16:creationId xmlns:a16="http://schemas.microsoft.com/office/drawing/2014/main" id="{32F1CFFE-CB85-4D81-91C4-0E2D0D110840}"/>
              </a:ext>
            </a:extLst>
          </p:cNvPr>
          <p:cNvSpPr>
            <a:spLocks noGrp="1"/>
          </p:cNvSpPr>
          <p:nvPr>
            <p:ph idx="1"/>
          </p:nvPr>
        </p:nvSpPr>
        <p:spPr>
          <a:xfrm>
            <a:off x="838200" y="1499190"/>
            <a:ext cx="10515600" cy="5273749"/>
          </a:xfrm>
        </p:spPr>
        <p:txBody>
          <a:bodyPr>
            <a:normAutofit/>
          </a:bodyPr>
          <a:lstStyle/>
          <a:p>
            <a:r>
              <a:rPr kumimoji="1" lang="ja-JP" altLang="en-US" dirty="0"/>
              <a:t>健常者を対象にした研究では、音楽を聴くことで空間認知力、記憶力や注意機能の向上が認められている。</a:t>
            </a:r>
            <a:endParaRPr kumimoji="1" lang="en-US" altLang="ja-JP" dirty="0"/>
          </a:p>
          <a:p>
            <a:r>
              <a:rPr lang="ja-JP" altLang="en-US" dirty="0"/>
              <a:t>音楽によるポジティブな気分高揚が認知機能向上をもたらす可能性がある。</a:t>
            </a:r>
            <a:endParaRPr kumimoji="1" lang="en-US" altLang="ja-JP" dirty="0"/>
          </a:p>
          <a:p>
            <a:r>
              <a:rPr lang="ja-JP" altLang="en-US" dirty="0"/>
              <a:t>半側空間無視に関する研究でも、①クラッシック音楽やホワイトノイズを聞くことによる描画能力の向上や、②クラッシック音楽やジャズを聴くことによる効果、③また心地よい音楽を聴くことによる半側空間無視の机上検査の向上が報告されている。</a:t>
            </a:r>
            <a:endParaRPr lang="en-US" altLang="ja-JP" dirty="0"/>
          </a:p>
          <a:p>
            <a:r>
              <a:rPr kumimoji="1" lang="ja-JP" altLang="en-US" dirty="0"/>
              <a:t>これらの研究では、聴覚刺激のジャンルの特定はされておらず、対象人数が③では</a:t>
            </a:r>
            <a:r>
              <a:rPr kumimoji="1" lang="en-US" altLang="ja-JP" dirty="0"/>
              <a:t>3</a:t>
            </a:r>
            <a:r>
              <a:rPr kumimoji="1" lang="ja-JP" altLang="en-US" dirty="0"/>
              <a:t>名と少ない。</a:t>
            </a:r>
            <a:endParaRPr kumimoji="1" lang="en-US" altLang="ja-JP" dirty="0"/>
          </a:p>
          <a:p>
            <a:r>
              <a:rPr lang="ja-JP" altLang="en-US" dirty="0"/>
              <a:t>本研究では、クラッシック音楽とホワイトノイズ、音楽無の条件を比較することにより、クラッシック音楽の効果を検証した。</a:t>
            </a:r>
            <a:endParaRPr kumimoji="1" lang="ja-JP" altLang="en-US" dirty="0"/>
          </a:p>
        </p:txBody>
      </p:sp>
    </p:spTree>
    <p:extLst>
      <p:ext uri="{BB962C8B-B14F-4D97-AF65-F5344CB8AC3E}">
        <p14:creationId xmlns:p14="http://schemas.microsoft.com/office/powerpoint/2010/main" val="93844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AD6B2-D661-4FD6-A8EF-3763B78AC27B}"/>
              </a:ext>
            </a:extLst>
          </p:cNvPr>
          <p:cNvSpPr>
            <a:spLocks noGrp="1"/>
          </p:cNvSpPr>
          <p:nvPr>
            <p:ph type="title"/>
          </p:nvPr>
        </p:nvSpPr>
        <p:spPr/>
        <p:txBody>
          <a:bodyPr/>
          <a:lstStyle/>
          <a:p>
            <a:r>
              <a:rPr kumimoji="1" lang="ja-JP" altLang="en-US" dirty="0"/>
              <a:t>方法</a:t>
            </a:r>
          </a:p>
        </p:txBody>
      </p:sp>
      <p:sp>
        <p:nvSpPr>
          <p:cNvPr id="3" name="コンテンツ プレースホルダー 2">
            <a:extLst>
              <a:ext uri="{FF2B5EF4-FFF2-40B4-BE49-F238E27FC236}">
                <a16:creationId xmlns:a16="http://schemas.microsoft.com/office/drawing/2014/main" id="{E88C3EA8-8532-4895-8053-D519FD15D772}"/>
              </a:ext>
            </a:extLst>
          </p:cNvPr>
          <p:cNvSpPr>
            <a:spLocks noGrp="1"/>
          </p:cNvSpPr>
          <p:nvPr>
            <p:ph idx="1"/>
          </p:nvPr>
        </p:nvSpPr>
        <p:spPr/>
        <p:txBody>
          <a:bodyPr>
            <a:normAutofit fontScale="92500" lnSpcReduction="20000"/>
          </a:bodyPr>
          <a:lstStyle/>
          <a:p>
            <a:r>
              <a:rPr lang="ja-JP" altLang="en-US" dirty="0"/>
              <a:t>被験者　</a:t>
            </a:r>
            <a:r>
              <a:rPr lang="en-US" altLang="ja-JP" dirty="0"/>
              <a:t>16</a:t>
            </a:r>
            <a:r>
              <a:rPr lang="ja-JP" altLang="en-US" dirty="0"/>
              <a:t>名（平均年齢</a:t>
            </a:r>
            <a:r>
              <a:rPr lang="en-US" altLang="ja-JP" dirty="0"/>
              <a:t>64.4</a:t>
            </a:r>
            <a:r>
              <a:rPr lang="ja-JP" altLang="en-US" dirty="0"/>
              <a:t>歳、男性</a:t>
            </a:r>
            <a:r>
              <a:rPr lang="en-US" altLang="ja-JP" dirty="0"/>
              <a:t>6</a:t>
            </a:r>
            <a:r>
              <a:rPr lang="ja-JP" altLang="en-US" dirty="0"/>
              <a:t>名、女性</a:t>
            </a:r>
            <a:r>
              <a:rPr lang="en-US" altLang="ja-JP" dirty="0"/>
              <a:t>10</a:t>
            </a:r>
            <a:r>
              <a:rPr lang="ja-JP" altLang="en-US" dirty="0"/>
              <a:t>名、</a:t>
            </a:r>
            <a:endParaRPr lang="en-US" altLang="ja-JP" dirty="0"/>
          </a:p>
          <a:p>
            <a:pPr marL="0" indent="0">
              <a:buNone/>
            </a:pPr>
            <a:r>
              <a:rPr lang="ja-JP" altLang="en-US" dirty="0"/>
              <a:t>　　　　　　　   発症から平均</a:t>
            </a:r>
            <a:r>
              <a:rPr lang="en-US" altLang="ja-JP" dirty="0"/>
              <a:t>13.8±15.7</a:t>
            </a:r>
            <a:r>
              <a:rPr lang="ja-JP" altLang="en-US" dirty="0"/>
              <a:t>か月）</a:t>
            </a:r>
            <a:endParaRPr lang="en-US" altLang="ja-JP" dirty="0"/>
          </a:p>
          <a:p>
            <a:pPr marL="0" indent="0">
              <a:buNone/>
            </a:pPr>
            <a:r>
              <a:rPr lang="ja-JP" altLang="en-US" dirty="0"/>
              <a:t>　　　　　</a:t>
            </a:r>
            <a:r>
              <a:rPr lang="en-US" altLang="ja-JP" dirty="0"/>
              <a:t>-</a:t>
            </a:r>
            <a:r>
              <a:rPr lang="ja-JP" altLang="en-US" dirty="0"/>
              <a:t>右脳卒中（左無視）</a:t>
            </a:r>
            <a:r>
              <a:rPr lang="en-US" altLang="ja-JP" dirty="0"/>
              <a:t> </a:t>
            </a:r>
            <a:r>
              <a:rPr kumimoji="1" lang="en-US" altLang="ja-JP" dirty="0"/>
              <a:t>-</a:t>
            </a:r>
            <a:r>
              <a:rPr kumimoji="1" lang="ja-JP" altLang="en-US" dirty="0"/>
              <a:t>既往（脳）なし</a:t>
            </a:r>
            <a:r>
              <a:rPr lang="en-US" altLang="ja-JP" dirty="0"/>
              <a:t> -</a:t>
            </a:r>
            <a:r>
              <a:rPr lang="ja-JP" altLang="en-US" dirty="0"/>
              <a:t>認知症なし</a:t>
            </a:r>
            <a:endParaRPr lang="en-US" altLang="ja-JP" dirty="0"/>
          </a:p>
          <a:p>
            <a:pPr marL="0" indent="0">
              <a:buNone/>
            </a:pPr>
            <a:r>
              <a:rPr kumimoji="1" lang="ja-JP" altLang="en-US" dirty="0"/>
              <a:t>　　　　　</a:t>
            </a:r>
            <a:r>
              <a:rPr kumimoji="1" lang="en-US" altLang="ja-JP" dirty="0"/>
              <a:t>-</a:t>
            </a:r>
            <a:r>
              <a:rPr kumimoji="1" lang="ja-JP" altLang="en-US" dirty="0"/>
              <a:t>視覚・聴覚障害なし</a:t>
            </a:r>
            <a:endParaRPr kumimoji="1" lang="en-US" altLang="ja-JP" dirty="0"/>
          </a:p>
          <a:p>
            <a:pPr marL="0" indent="0">
              <a:buNone/>
            </a:pPr>
            <a:endParaRPr kumimoji="1" lang="en-US" altLang="ja-JP" dirty="0"/>
          </a:p>
          <a:p>
            <a:r>
              <a:rPr lang="ja-JP" altLang="en-US" dirty="0"/>
              <a:t>条件</a:t>
            </a:r>
            <a:endParaRPr lang="en-US" altLang="ja-JP" dirty="0"/>
          </a:p>
          <a:p>
            <a:pPr marL="0" indent="0">
              <a:buNone/>
            </a:pPr>
            <a:r>
              <a:rPr lang="ja-JP" altLang="en-US" dirty="0"/>
              <a:t>　　</a:t>
            </a:r>
            <a:r>
              <a:rPr lang="en-US" altLang="ja-JP" dirty="0"/>
              <a:t>-</a:t>
            </a:r>
            <a:r>
              <a:rPr lang="ja-JP" altLang="en-US" dirty="0"/>
              <a:t>クラッシック音楽　</a:t>
            </a:r>
            <a:r>
              <a:rPr lang="en-US" altLang="ja-JP" dirty="0"/>
              <a:t>(</a:t>
            </a:r>
            <a:r>
              <a:rPr lang="en-US" altLang="ja-JP" dirty="0" err="1"/>
              <a:t>Morzart’s</a:t>
            </a:r>
            <a:r>
              <a:rPr lang="en-US" altLang="ja-JP" dirty="0"/>
              <a:t> Sonata for Two Pianos in </a:t>
            </a:r>
          </a:p>
          <a:p>
            <a:pPr marL="0" indent="0">
              <a:buNone/>
            </a:pPr>
            <a:r>
              <a:rPr lang="en-US" altLang="ja-JP" dirty="0"/>
              <a:t>                      D</a:t>
            </a:r>
            <a:r>
              <a:rPr lang="ja-JP" altLang="en-US" dirty="0"/>
              <a:t> </a:t>
            </a:r>
            <a:r>
              <a:rPr lang="en-US" altLang="ja-JP" dirty="0"/>
              <a:t>major, K448 and Vivaldi’s Concerto No.1 in E major)</a:t>
            </a:r>
          </a:p>
          <a:p>
            <a:pPr marL="0" indent="0">
              <a:buNone/>
            </a:pPr>
            <a:r>
              <a:rPr lang="ja-JP" altLang="en-US" dirty="0"/>
              <a:t>   　</a:t>
            </a:r>
            <a:r>
              <a:rPr lang="en-US" altLang="ja-JP" dirty="0"/>
              <a:t>-</a:t>
            </a:r>
            <a:r>
              <a:rPr lang="ja-JP" altLang="en-US" dirty="0"/>
              <a:t>ホワイトノイズ</a:t>
            </a:r>
            <a:endParaRPr lang="en-US" altLang="ja-JP" dirty="0"/>
          </a:p>
          <a:p>
            <a:pPr marL="0" indent="0">
              <a:buNone/>
            </a:pPr>
            <a:r>
              <a:rPr lang="ja-JP" altLang="en-US" dirty="0"/>
              <a:t>　   </a:t>
            </a:r>
            <a:r>
              <a:rPr lang="en-US" altLang="ja-JP" dirty="0"/>
              <a:t>-</a:t>
            </a:r>
            <a:r>
              <a:rPr lang="ja-JP" altLang="en-US" dirty="0"/>
              <a:t>無音</a:t>
            </a:r>
            <a:endParaRPr lang="en-US" altLang="ja-JP" dirty="0"/>
          </a:p>
        </p:txBody>
      </p:sp>
    </p:spTree>
    <p:extLst>
      <p:ext uri="{BB962C8B-B14F-4D97-AF65-F5344CB8AC3E}">
        <p14:creationId xmlns:p14="http://schemas.microsoft.com/office/powerpoint/2010/main" val="187838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5FFD2D-7C5D-4B85-9612-453CBCF1EEAF}"/>
              </a:ext>
            </a:extLst>
          </p:cNvPr>
          <p:cNvSpPr>
            <a:spLocks noGrp="1"/>
          </p:cNvSpPr>
          <p:nvPr>
            <p:ph type="title"/>
          </p:nvPr>
        </p:nvSpPr>
        <p:spPr/>
        <p:txBody>
          <a:bodyPr/>
          <a:lstStyle/>
          <a:p>
            <a:r>
              <a:rPr kumimoji="1" lang="ja-JP" altLang="en-US" dirty="0"/>
              <a:t>方法</a:t>
            </a:r>
          </a:p>
        </p:txBody>
      </p:sp>
      <p:sp>
        <p:nvSpPr>
          <p:cNvPr id="3" name="コンテンツ プレースホルダー 2">
            <a:extLst>
              <a:ext uri="{FF2B5EF4-FFF2-40B4-BE49-F238E27FC236}">
                <a16:creationId xmlns:a16="http://schemas.microsoft.com/office/drawing/2014/main" id="{F560A7B7-7E5D-4969-83F2-6B1D3919D45B}"/>
              </a:ext>
            </a:extLst>
          </p:cNvPr>
          <p:cNvSpPr>
            <a:spLocks noGrp="1"/>
          </p:cNvSpPr>
          <p:nvPr>
            <p:ph idx="1"/>
          </p:nvPr>
        </p:nvSpPr>
        <p:spPr>
          <a:xfrm>
            <a:off x="838199" y="1825625"/>
            <a:ext cx="10985205" cy="4351338"/>
          </a:xfrm>
        </p:spPr>
        <p:txBody>
          <a:bodyPr>
            <a:normAutofit/>
          </a:bodyPr>
          <a:lstStyle/>
          <a:p>
            <a:pPr marL="0" indent="0">
              <a:buNone/>
            </a:pPr>
            <a:r>
              <a:rPr kumimoji="1" lang="ja-JP" altLang="en-US" dirty="0"/>
              <a:t>感情と気分高揚</a:t>
            </a:r>
            <a:r>
              <a:rPr lang="ja-JP" altLang="en-US" dirty="0"/>
              <a:t>度（</a:t>
            </a:r>
            <a:r>
              <a:rPr lang="en-US" altLang="ja-JP" dirty="0"/>
              <a:t>0-10 </a:t>
            </a:r>
            <a:r>
              <a:rPr lang="ja-JP" altLang="en-US" dirty="0"/>
              <a:t>スケール）自己評価</a:t>
            </a:r>
            <a:endParaRPr lang="en-US" altLang="ja-JP" dirty="0"/>
          </a:p>
          <a:p>
            <a:pPr marL="0" indent="0">
              <a:buNone/>
            </a:pPr>
            <a:r>
              <a:rPr lang="ja-JP" altLang="en-US" sz="1050" dirty="0"/>
              <a:t>　</a:t>
            </a:r>
            <a:r>
              <a:rPr lang="ja-JP" altLang="en-US" sz="1200" dirty="0"/>
              <a:t>　</a:t>
            </a:r>
            <a:endParaRPr lang="en-US" altLang="ja-JP" sz="1200" dirty="0"/>
          </a:p>
          <a:p>
            <a:pPr marL="0" indent="0">
              <a:buNone/>
            </a:pPr>
            <a:r>
              <a:rPr kumimoji="1" lang="en-US" altLang="ja-JP" dirty="0"/>
              <a:t>3</a:t>
            </a:r>
            <a:r>
              <a:rPr kumimoji="1" lang="ja-JP" altLang="en-US" dirty="0"/>
              <a:t>つの条件のどれかを提示（検査が終わるまで継続）</a:t>
            </a:r>
            <a:endParaRPr kumimoji="1" lang="en-US" altLang="ja-JP" dirty="0"/>
          </a:p>
          <a:p>
            <a:pPr marL="0" indent="0">
              <a:buNone/>
            </a:pPr>
            <a:endParaRPr kumimoji="1" lang="en-US" altLang="ja-JP" sz="1000" dirty="0"/>
          </a:p>
          <a:p>
            <a:pPr marL="0" indent="0">
              <a:buNone/>
            </a:pPr>
            <a:r>
              <a:rPr kumimoji="1" lang="en-US" altLang="ja-JP" dirty="0"/>
              <a:t>1</a:t>
            </a:r>
            <a:r>
              <a:rPr kumimoji="1" lang="ja-JP" altLang="en-US" dirty="0"/>
              <a:t>分後に気分と気分高揚度を再評価</a:t>
            </a:r>
            <a:endParaRPr kumimoji="1" lang="en-US" altLang="ja-JP" dirty="0"/>
          </a:p>
          <a:p>
            <a:pPr marL="0" indent="0">
              <a:buNone/>
            </a:pPr>
            <a:r>
              <a:rPr lang="ja-JP" altLang="en-US" dirty="0"/>
              <a:t>半側空間無視検査（星抹消、線分二等分、写真課題）</a:t>
            </a:r>
            <a:endParaRPr lang="en-US" altLang="ja-JP" dirty="0"/>
          </a:p>
          <a:p>
            <a:pPr marL="0" indent="0">
              <a:buNone/>
            </a:pPr>
            <a:endParaRPr lang="en-US" altLang="ja-JP" sz="1800" dirty="0"/>
          </a:p>
          <a:p>
            <a:pPr marL="0" indent="0">
              <a:buNone/>
            </a:pPr>
            <a:r>
              <a:rPr lang="ja-JP" altLang="en-US" dirty="0"/>
              <a:t>所要時間：</a:t>
            </a:r>
            <a:r>
              <a:rPr lang="en-US" altLang="ja-JP" dirty="0"/>
              <a:t>20</a:t>
            </a:r>
            <a:r>
              <a:rPr lang="ja-JP" altLang="en-US" dirty="0"/>
              <a:t>分ほど</a:t>
            </a:r>
            <a:endParaRPr lang="en-US" altLang="ja-JP" dirty="0"/>
          </a:p>
          <a:p>
            <a:pPr marL="0" indent="0">
              <a:buNone/>
            </a:pPr>
            <a:r>
              <a:rPr lang="ja-JP" altLang="en-US" dirty="0"/>
              <a:t>被験者は別日（それぞれ</a:t>
            </a:r>
            <a:r>
              <a:rPr lang="en-US" altLang="ja-JP" dirty="0"/>
              <a:t>1</a:t>
            </a:r>
            <a:r>
              <a:rPr lang="ja-JP" altLang="en-US" dirty="0"/>
              <a:t>週間以内）に他の条件下で実施（計</a:t>
            </a:r>
            <a:r>
              <a:rPr lang="en-US" altLang="ja-JP" dirty="0"/>
              <a:t>3</a:t>
            </a:r>
            <a:r>
              <a:rPr lang="ja-JP" altLang="en-US" dirty="0"/>
              <a:t>回）</a:t>
            </a:r>
            <a:endParaRPr lang="en-US" altLang="ja-JP" dirty="0"/>
          </a:p>
          <a:p>
            <a:pPr marL="0" indent="0">
              <a:buNone/>
            </a:pPr>
            <a:endParaRPr lang="en-US" altLang="ja-JP" sz="1900" dirty="0"/>
          </a:p>
          <a:p>
            <a:pPr marL="0" indent="0">
              <a:buNone/>
            </a:pPr>
            <a:endParaRPr lang="en-US" altLang="ja-JP" dirty="0"/>
          </a:p>
          <a:p>
            <a:pPr marL="0" indent="0">
              <a:buNone/>
            </a:pPr>
            <a:endParaRPr kumimoji="1" lang="ja-JP" altLang="en-US" dirty="0"/>
          </a:p>
        </p:txBody>
      </p:sp>
      <p:sp>
        <p:nvSpPr>
          <p:cNvPr id="4" name="矢印: 下 3">
            <a:extLst>
              <a:ext uri="{FF2B5EF4-FFF2-40B4-BE49-F238E27FC236}">
                <a16:creationId xmlns:a16="http://schemas.microsoft.com/office/drawing/2014/main" id="{27EAB729-F0DA-405E-9734-9280CEE88BBB}"/>
              </a:ext>
            </a:extLst>
          </p:cNvPr>
          <p:cNvSpPr/>
          <p:nvPr/>
        </p:nvSpPr>
        <p:spPr>
          <a:xfrm>
            <a:off x="2966484" y="2307266"/>
            <a:ext cx="297712" cy="180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E51B4D0F-57B4-438E-8E6F-98559A7FFA9B}"/>
              </a:ext>
            </a:extLst>
          </p:cNvPr>
          <p:cNvPicPr>
            <a:picLocks noChangeAspect="1"/>
          </p:cNvPicPr>
          <p:nvPr/>
        </p:nvPicPr>
        <p:blipFill>
          <a:blip r:embed="rId2"/>
          <a:stretch>
            <a:fillRect/>
          </a:stretch>
        </p:blipFill>
        <p:spPr>
          <a:xfrm>
            <a:off x="2944637" y="3143212"/>
            <a:ext cx="341406" cy="201185"/>
          </a:xfrm>
          <a:prstGeom prst="rect">
            <a:avLst/>
          </a:prstGeom>
        </p:spPr>
      </p:pic>
    </p:spTree>
    <p:extLst>
      <p:ext uri="{BB962C8B-B14F-4D97-AF65-F5344CB8AC3E}">
        <p14:creationId xmlns:p14="http://schemas.microsoft.com/office/powerpoint/2010/main" val="376688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83A725-2968-4E14-8FE9-D4E6505715DC}"/>
              </a:ext>
            </a:extLst>
          </p:cNvPr>
          <p:cNvSpPr>
            <a:spLocks noGrp="1"/>
          </p:cNvSpPr>
          <p:nvPr>
            <p:ph type="title"/>
          </p:nvPr>
        </p:nvSpPr>
        <p:spPr/>
        <p:txBody>
          <a:bodyPr/>
          <a:lstStyle/>
          <a:p>
            <a:r>
              <a:rPr kumimoji="1" lang="ja-JP" altLang="en-US" dirty="0"/>
              <a:t>結果</a:t>
            </a:r>
          </a:p>
        </p:txBody>
      </p:sp>
      <p:sp>
        <p:nvSpPr>
          <p:cNvPr id="3" name="コンテンツ プレースホルダー 2">
            <a:extLst>
              <a:ext uri="{FF2B5EF4-FFF2-40B4-BE49-F238E27FC236}">
                <a16:creationId xmlns:a16="http://schemas.microsoft.com/office/drawing/2014/main" id="{FAD3CD02-A871-4297-B566-6EE7B29AAAF9}"/>
              </a:ext>
            </a:extLst>
          </p:cNvPr>
          <p:cNvSpPr>
            <a:spLocks noGrp="1"/>
          </p:cNvSpPr>
          <p:nvPr>
            <p:ph idx="1"/>
          </p:nvPr>
        </p:nvSpPr>
        <p:spPr>
          <a:xfrm>
            <a:off x="138223" y="1435260"/>
            <a:ext cx="11738344" cy="5278055"/>
          </a:xfrm>
        </p:spPr>
        <p:txBody>
          <a:bodyPr>
            <a:normAutofit/>
          </a:bodyPr>
          <a:lstStyle/>
          <a:p>
            <a:r>
              <a:rPr kumimoji="1" lang="ja-JP" altLang="en-US" dirty="0"/>
              <a:t>感情と気分高揚度および半側空間無視検査</a:t>
            </a:r>
            <a:r>
              <a:rPr kumimoji="1" lang="en-US" altLang="ja-JP" dirty="0"/>
              <a:t>(</a:t>
            </a:r>
            <a:r>
              <a:rPr kumimoji="1" lang="ja-JP" altLang="en-US" dirty="0"/>
              <a:t>線分二等分、星印抹消、</a:t>
            </a:r>
            <a:endParaRPr kumimoji="1" lang="en-US" altLang="ja-JP" dirty="0"/>
          </a:p>
          <a:p>
            <a:pPr marL="0" indent="0">
              <a:buNone/>
            </a:pPr>
            <a:r>
              <a:rPr lang="ja-JP" altLang="en-US" dirty="0"/>
              <a:t>  </a:t>
            </a:r>
            <a:r>
              <a:rPr kumimoji="1" lang="ja-JP" altLang="en-US" dirty="0"/>
              <a:t>写真課題の点数</a:t>
            </a:r>
            <a:r>
              <a:rPr kumimoji="1" lang="en-US" altLang="ja-JP" dirty="0"/>
              <a:t>)</a:t>
            </a:r>
            <a:r>
              <a:rPr lang="ja-JP" altLang="en-US" dirty="0"/>
              <a:t>の結果に有意差はなかった。写真課題であげられた</a:t>
            </a:r>
            <a:endParaRPr lang="en-US" altLang="ja-JP" dirty="0"/>
          </a:p>
          <a:p>
            <a:pPr marL="0" indent="0">
              <a:buNone/>
            </a:pPr>
            <a:r>
              <a:rPr lang="ja-JP" altLang="en-US" dirty="0"/>
              <a:t>  物品数はクラッシック音楽条件下で有意に高かった。</a:t>
            </a:r>
            <a:endParaRPr lang="en-US" altLang="ja-JP" dirty="0"/>
          </a:p>
          <a:p>
            <a:pPr marL="0" indent="0">
              <a:buNone/>
            </a:pPr>
            <a:r>
              <a:rPr lang="ja-JP" altLang="en-US" sz="2400" dirty="0"/>
              <a:t>　　　　</a:t>
            </a:r>
            <a:endParaRPr lang="en-US" altLang="ja-JP" sz="2400" dirty="0"/>
          </a:p>
          <a:p>
            <a:pPr marL="0" indent="0">
              <a:buNone/>
            </a:pPr>
            <a:r>
              <a:rPr lang="ja-JP" altLang="en-US" sz="2400" dirty="0"/>
              <a:t>　　　　</a:t>
            </a:r>
            <a:r>
              <a:rPr lang="en-US" altLang="ja-JP" sz="2400" dirty="0"/>
              <a:t>-</a:t>
            </a:r>
            <a:r>
              <a:rPr lang="ja-JP" altLang="en-US" sz="2400" dirty="0"/>
              <a:t>クラッシック音楽条件下では他</a:t>
            </a:r>
            <a:r>
              <a:rPr lang="en-US" altLang="ja-JP" sz="2400" dirty="0"/>
              <a:t>2</a:t>
            </a:r>
            <a:r>
              <a:rPr lang="ja-JP" altLang="en-US" sz="2400" dirty="0"/>
              <a:t>条件下より感情と気分高揚度は高かった。</a:t>
            </a:r>
            <a:r>
              <a:rPr kumimoji="1" lang="ja-JP" altLang="en-US" sz="2400" dirty="0"/>
              <a:t>　　</a:t>
            </a:r>
            <a:endParaRPr kumimoji="1" lang="en-US" altLang="ja-JP" sz="2400" dirty="0"/>
          </a:p>
          <a:p>
            <a:pPr marL="0" indent="0">
              <a:buNone/>
            </a:pPr>
            <a:r>
              <a:rPr kumimoji="1" lang="ja-JP" altLang="en-US" sz="2400" dirty="0"/>
              <a:t>　　　　</a:t>
            </a:r>
            <a:r>
              <a:rPr kumimoji="1" lang="en-US" altLang="ja-JP" sz="2400" dirty="0"/>
              <a:t>-</a:t>
            </a:r>
            <a:r>
              <a:rPr kumimoji="1" lang="ja-JP" altLang="en-US" sz="2400" dirty="0"/>
              <a:t>線分二等分検査と写真課題では、クラッシック音楽条件下で</a:t>
            </a:r>
            <a:endParaRPr kumimoji="1" lang="en-US" altLang="ja-JP" sz="2400" dirty="0"/>
          </a:p>
          <a:p>
            <a:pPr marL="0" indent="0">
              <a:buNone/>
            </a:pPr>
            <a:r>
              <a:rPr lang="ja-JP" altLang="en-US" sz="2400" dirty="0"/>
              <a:t>　　 　　</a:t>
            </a:r>
            <a:r>
              <a:rPr kumimoji="1" lang="ja-JP" altLang="en-US" sz="2400" dirty="0"/>
              <a:t>他</a:t>
            </a:r>
            <a:r>
              <a:rPr kumimoji="1" lang="en-US" altLang="ja-JP" sz="2400" dirty="0"/>
              <a:t>2</a:t>
            </a:r>
            <a:r>
              <a:rPr kumimoji="1" lang="ja-JP" altLang="en-US" sz="2400" dirty="0"/>
              <a:t>条件下より点数は高かった。</a:t>
            </a:r>
            <a:endParaRPr kumimoji="1" lang="en-US" altLang="ja-JP" sz="2400" dirty="0"/>
          </a:p>
          <a:p>
            <a:pPr marL="0" indent="0">
              <a:buNone/>
            </a:pPr>
            <a:r>
              <a:rPr lang="ja-JP" altLang="en-US" dirty="0"/>
              <a:t>　　　 </a:t>
            </a:r>
            <a:r>
              <a:rPr lang="en-US" altLang="ja-JP" sz="2400" dirty="0"/>
              <a:t>-</a:t>
            </a:r>
            <a:r>
              <a:rPr lang="ja-JP" altLang="en-US" sz="2400" dirty="0"/>
              <a:t>クラッシック条件下での写真課題の点数向上は、左側の物品認識数が</a:t>
            </a:r>
            <a:endParaRPr lang="en-US" altLang="ja-JP" sz="2400" dirty="0"/>
          </a:p>
          <a:p>
            <a:pPr marL="0" indent="0">
              <a:buNone/>
            </a:pPr>
            <a:r>
              <a:rPr lang="ja-JP" altLang="en-US" sz="2400" dirty="0"/>
              <a:t>　　　　増えた被験者もいたが、正中と右側、右側のみの認識数のみが向上した</a:t>
            </a:r>
            <a:endParaRPr lang="en-US" altLang="ja-JP" sz="2400" dirty="0"/>
          </a:p>
          <a:p>
            <a:pPr marL="0" indent="0">
              <a:buNone/>
            </a:pPr>
            <a:r>
              <a:rPr lang="ja-JP" altLang="en-US" sz="2400" dirty="0"/>
              <a:t>　　　　被験者もいた。</a:t>
            </a:r>
            <a:endParaRPr kumimoji="1" lang="en-US" altLang="ja-JP" sz="2400" dirty="0"/>
          </a:p>
        </p:txBody>
      </p:sp>
    </p:spTree>
    <p:extLst>
      <p:ext uri="{BB962C8B-B14F-4D97-AF65-F5344CB8AC3E}">
        <p14:creationId xmlns:p14="http://schemas.microsoft.com/office/powerpoint/2010/main" val="788795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AD0456-0E0F-409F-9609-C7235DE293DC}"/>
              </a:ext>
            </a:extLst>
          </p:cNvPr>
          <p:cNvSpPr>
            <a:spLocks noGrp="1"/>
          </p:cNvSpPr>
          <p:nvPr>
            <p:ph type="title"/>
          </p:nvPr>
        </p:nvSpPr>
        <p:spPr/>
        <p:txBody>
          <a:bodyPr/>
          <a:lstStyle/>
          <a:p>
            <a:r>
              <a:rPr kumimoji="1" lang="ja-JP" altLang="en-US" dirty="0"/>
              <a:t>結果</a:t>
            </a:r>
          </a:p>
        </p:txBody>
      </p:sp>
      <p:pic>
        <p:nvPicPr>
          <p:cNvPr id="5" name="コンテンツ プレースホルダー 4">
            <a:extLst>
              <a:ext uri="{FF2B5EF4-FFF2-40B4-BE49-F238E27FC236}">
                <a16:creationId xmlns:a16="http://schemas.microsoft.com/office/drawing/2014/main" id="{26D1E532-6D47-426A-B8FC-9486FC36464E}"/>
              </a:ext>
            </a:extLst>
          </p:cNvPr>
          <p:cNvPicPr>
            <a:picLocks noGrp="1" noChangeAspect="1"/>
          </p:cNvPicPr>
          <p:nvPr>
            <p:ph idx="1"/>
          </p:nvPr>
        </p:nvPicPr>
        <p:blipFill rotWithShape="1">
          <a:blip r:embed="rId2"/>
          <a:srcRect l="5760" t="23481" r="10000" b="10550"/>
          <a:stretch/>
        </p:blipFill>
        <p:spPr>
          <a:xfrm>
            <a:off x="259464" y="1446312"/>
            <a:ext cx="11456506" cy="5046563"/>
          </a:xfrm>
        </p:spPr>
      </p:pic>
    </p:spTree>
    <p:extLst>
      <p:ext uri="{BB962C8B-B14F-4D97-AF65-F5344CB8AC3E}">
        <p14:creationId xmlns:p14="http://schemas.microsoft.com/office/powerpoint/2010/main" val="2930187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AE94C0-059B-41BF-A646-52D126FF8DBE}"/>
              </a:ext>
            </a:extLst>
          </p:cNvPr>
          <p:cNvSpPr>
            <a:spLocks noGrp="1"/>
          </p:cNvSpPr>
          <p:nvPr>
            <p:ph type="title"/>
          </p:nvPr>
        </p:nvSpPr>
        <p:spPr/>
        <p:txBody>
          <a:bodyPr/>
          <a:lstStyle/>
          <a:p>
            <a:r>
              <a:rPr kumimoji="1" lang="ja-JP" altLang="en-US" dirty="0"/>
              <a:t>考察</a:t>
            </a:r>
          </a:p>
        </p:txBody>
      </p:sp>
      <p:sp>
        <p:nvSpPr>
          <p:cNvPr id="3" name="コンテンツ プレースホルダー 2">
            <a:extLst>
              <a:ext uri="{FF2B5EF4-FFF2-40B4-BE49-F238E27FC236}">
                <a16:creationId xmlns:a16="http://schemas.microsoft.com/office/drawing/2014/main" id="{05B8D8F2-D47C-4E29-9239-799E26DEE57D}"/>
              </a:ext>
            </a:extLst>
          </p:cNvPr>
          <p:cNvSpPr>
            <a:spLocks noGrp="1"/>
          </p:cNvSpPr>
          <p:nvPr>
            <p:ph idx="1"/>
          </p:nvPr>
        </p:nvSpPr>
        <p:spPr>
          <a:xfrm>
            <a:off x="838200" y="1339702"/>
            <a:ext cx="10515600" cy="4837261"/>
          </a:xfrm>
        </p:spPr>
        <p:txBody>
          <a:bodyPr>
            <a:normAutofit fontScale="92500"/>
          </a:bodyPr>
          <a:lstStyle/>
          <a:p>
            <a:r>
              <a:rPr kumimoji="1" lang="ja-JP" altLang="en-US" dirty="0"/>
              <a:t>クラッシック音楽を聴くことで、半側空間無視改善の可能性が考えられる。</a:t>
            </a:r>
            <a:endParaRPr kumimoji="1" lang="en-US" altLang="ja-JP" dirty="0"/>
          </a:p>
          <a:p>
            <a:r>
              <a:rPr lang="ja-JP" altLang="en-US" dirty="0"/>
              <a:t>感情と気分高揚度で有意差が出なかったが、気分高揚度が低すぎたり、高すぎる場合は、認知機能の働きは向上せず、丁度よい高揚度で半側空間無視症状の改善に繋げた可能性が考えられる。</a:t>
            </a:r>
            <a:endParaRPr lang="en-US" altLang="ja-JP" dirty="0"/>
          </a:p>
          <a:p>
            <a:r>
              <a:rPr lang="ja-JP" altLang="en-US" dirty="0"/>
              <a:t>被験者は普段からクラッシック音楽をよく聞いているわけではない。馴染み深さが気分の高揚度にも影響を与える可能性があるため、本人が好きな音楽を選択する方が、効果がある可能性がある。</a:t>
            </a:r>
            <a:endParaRPr lang="en-US" altLang="ja-JP" dirty="0"/>
          </a:p>
          <a:p>
            <a:r>
              <a:rPr kumimoji="1" lang="ja-JP" altLang="en-US" dirty="0"/>
              <a:t>線分二等分と写真課題の点数向上はあったが、星抹消検査では認められなかった。星抹消検査では持続性と選択性注意能力が必要である。よって、クラッシック音楽を聴く効果は全体的な覚醒レベルと持続性注意力の向上に貢献するのかもしれない。</a:t>
            </a:r>
          </a:p>
        </p:txBody>
      </p:sp>
    </p:spTree>
    <p:extLst>
      <p:ext uri="{BB962C8B-B14F-4D97-AF65-F5344CB8AC3E}">
        <p14:creationId xmlns:p14="http://schemas.microsoft.com/office/powerpoint/2010/main" val="21388000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3259</TotalTime>
  <Words>670</Words>
  <Application>Microsoft Office PowerPoint</Application>
  <PresentationFormat>ワイド画面</PresentationFormat>
  <Paragraphs>49</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AdvGARAD-I</vt:lpstr>
      <vt:lpstr>AdvHVC</vt:lpstr>
      <vt:lpstr>游ゴシック</vt:lpstr>
      <vt:lpstr>游ゴシック Light</vt:lpstr>
      <vt:lpstr>Arial</vt:lpstr>
      <vt:lpstr>Office テーマ</vt:lpstr>
      <vt:lpstr>クラッシック音楽を聴くことによる脳卒中後の半側空間無視の改善</vt:lpstr>
      <vt:lpstr>はじめに</vt:lpstr>
      <vt:lpstr>方法</vt:lpstr>
      <vt:lpstr>方法</vt:lpstr>
      <vt:lpstr>結果</vt:lpstr>
      <vt:lpstr>結果</vt:lpstr>
      <vt:lpstr>考察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クラッシック音楽を聴くことによる脳卒中後の半側空間無視の改善</dc:title>
  <dc:creator>nkobinata</dc:creator>
  <cp:lastModifiedBy>直美 小日向</cp:lastModifiedBy>
  <cp:revision>23</cp:revision>
  <dcterms:created xsi:type="dcterms:W3CDTF">2021-04-21T01:09:32Z</dcterms:created>
  <dcterms:modified xsi:type="dcterms:W3CDTF">2023-07-14T06:29:37Z</dcterms:modified>
</cp:coreProperties>
</file>