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59" r:id="rId4"/>
    <p:sldId id="262" r:id="rId5"/>
    <p:sldId id="263" r:id="rId6"/>
    <p:sldId id="260" r:id="rId7"/>
    <p:sldId id="261" r:id="rId8"/>
    <p:sldId id="271"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79506" autoAdjust="0"/>
  </p:normalViewPr>
  <p:slideViewPr>
    <p:cSldViewPr snapToGrid="0">
      <p:cViewPr varScale="1">
        <p:scale>
          <a:sx n="50" d="100"/>
          <a:sy n="50" d="100"/>
        </p:scale>
        <p:origin x="128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B44E3E-9912-43BF-9324-F0524EC4B8A8}" type="datetimeFigureOut">
              <a:rPr kumimoji="1" lang="ja-JP" altLang="en-US" smtClean="0"/>
              <a:t>2023/8/3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D68D2B-AB60-4945-8BF6-547572F54660}" type="slidenum">
              <a:rPr kumimoji="1" lang="ja-JP" altLang="en-US" smtClean="0"/>
              <a:t>‹#›</a:t>
            </a:fld>
            <a:endParaRPr kumimoji="1" lang="ja-JP" altLang="en-US"/>
          </a:p>
        </p:txBody>
      </p:sp>
    </p:spTree>
    <p:extLst>
      <p:ext uri="{BB962C8B-B14F-4D97-AF65-F5344CB8AC3E}">
        <p14:creationId xmlns:p14="http://schemas.microsoft.com/office/powerpoint/2010/main" val="36782504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8D68D2B-AB60-4945-8BF6-547572F54660}" type="slidenum">
              <a:rPr kumimoji="1" lang="ja-JP" altLang="en-US" smtClean="0"/>
              <a:t>2</a:t>
            </a:fld>
            <a:endParaRPr kumimoji="1" lang="ja-JP" altLang="en-US"/>
          </a:p>
        </p:txBody>
      </p:sp>
    </p:spTree>
    <p:extLst>
      <p:ext uri="{BB962C8B-B14F-4D97-AF65-F5344CB8AC3E}">
        <p14:creationId xmlns:p14="http://schemas.microsoft.com/office/powerpoint/2010/main" val="152325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58D68D2B-AB60-4945-8BF6-547572F54660}" type="slidenum">
              <a:rPr kumimoji="1" lang="ja-JP" altLang="en-US" smtClean="0"/>
              <a:t>3</a:t>
            </a:fld>
            <a:endParaRPr kumimoji="1" lang="ja-JP" altLang="en-US"/>
          </a:p>
        </p:txBody>
      </p:sp>
    </p:spTree>
    <p:extLst>
      <p:ext uri="{BB962C8B-B14F-4D97-AF65-F5344CB8AC3E}">
        <p14:creationId xmlns:p14="http://schemas.microsoft.com/office/powerpoint/2010/main" val="3097394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8D68D2B-AB60-4945-8BF6-547572F54660}" type="slidenum">
              <a:rPr kumimoji="1" lang="ja-JP" altLang="en-US" smtClean="0"/>
              <a:t>4</a:t>
            </a:fld>
            <a:endParaRPr kumimoji="1" lang="ja-JP" altLang="en-US"/>
          </a:p>
        </p:txBody>
      </p:sp>
    </p:spTree>
    <p:extLst>
      <p:ext uri="{BB962C8B-B14F-4D97-AF65-F5344CB8AC3E}">
        <p14:creationId xmlns:p14="http://schemas.microsoft.com/office/powerpoint/2010/main" val="3626621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8D68D2B-AB60-4945-8BF6-547572F54660}" type="slidenum">
              <a:rPr kumimoji="1" lang="ja-JP" altLang="en-US" smtClean="0"/>
              <a:t>5</a:t>
            </a:fld>
            <a:endParaRPr kumimoji="1" lang="ja-JP" altLang="en-US"/>
          </a:p>
        </p:txBody>
      </p:sp>
    </p:spTree>
    <p:extLst>
      <p:ext uri="{BB962C8B-B14F-4D97-AF65-F5344CB8AC3E}">
        <p14:creationId xmlns:p14="http://schemas.microsoft.com/office/powerpoint/2010/main" val="2210545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8D68D2B-AB60-4945-8BF6-547572F54660}" type="slidenum">
              <a:rPr kumimoji="1" lang="ja-JP" altLang="en-US" smtClean="0"/>
              <a:t>7</a:t>
            </a:fld>
            <a:endParaRPr kumimoji="1" lang="ja-JP" altLang="en-US"/>
          </a:p>
        </p:txBody>
      </p:sp>
    </p:spTree>
    <p:extLst>
      <p:ext uri="{BB962C8B-B14F-4D97-AF65-F5344CB8AC3E}">
        <p14:creationId xmlns:p14="http://schemas.microsoft.com/office/powerpoint/2010/main" val="2769578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8D68D2B-AB60-4945-8BF6-547572F54660}" type="slidenum">
              <a:rPr kumimoji="1" lang="ja-JP" altLang="en-US" smtClean="0"/>
              <a:t>8</a:t>
            </a:fld>
            <a:endParaRPr kumimoji="1" lang="ja-JP" altLang="en-US"/>
          </a:p>
        </p:txBody>
      </p:sp>
    </p:spTree>
    <p:extLst>
      <p:ext uri="{BB962C8B-B14F-4D97-AF65-F5344CB8AC3E}">
        <p14:creationId xmlns:p14="http://schemas.microsoft.com/office/powerpoint/2010/main" val="1336452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E1E567D-B703-42DF-94D0-34C018D04867}" type="datetimeFigureOut">
              <a:rPr kumimoji="1" lang="ja-JP" altLang="en-US" smtClean="0"/>
              <a:t>2023/8/3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C0DA01-0FA3-45F7-A6E5-11F7E3D21F7D}" type="slidenum">
              <a:rPr kumimoji="1" lang="ja-JP" altLang="en-US" smtClean="0"/>
              <a:t>‹#›</a:t>
            </a:fld>
            <a:endParaRPr kumimoji="1" lang="ja-JP" altLang="en-US"/>
          </a:p>
        </p:txBody>
      </p:sp>
    </p:spTree>
    <p:extLst>
      <p:ext uri="{BB962C8B-B14F-4D97-AF65-F5344CB8AC3E}">
        <p14:creationId xmlns:p14="http://schemas.microsoft.com/office/powerpoint/2010/main" val="2372300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1E567D-B703-42DF-94D0-34C018D04867}" type="datetimeFigureOut">
              <a:rPr kumimoji="1" lang="ja-JP" altLang="en-US" smtClean="0"/>
              <a:t>2023/8/3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C0DA01-0FA3-45F7-A6E5-11F7E3D21F7D}" type="slidenum">
              <a:rPr kumimoji="1" lang="ja-JP" altLang="en-US" smtClean="0"/>
              <a:t>‹#›</a:t>
            </a:fld>
            <a:endParaRPr kumimoji="1" lang="ja-JP" altLang="en-US"/>
          </a:p>
        </p:txBody>
      </p:sp>
    </p:spTree>
    <p:extLst>
      <p:ext uri="{BB962C8B-B14F-4D97-AF65-F5344CB8AC3E}">
        <p14:creationId xmlns:p14="http://schemas.microsoft.com/office/powerpoint/2010/main" val="2083587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1E567D-B703-42DF-94D0-34C018D04867}" type="datetimeFigureOut">
              <a:rPr kumimoji="1" lang="ja-JP" altLang="en-US" smtClean="0"/>
              <a:t>2023/8/3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C0DA01-0FA3-45F7-A6E5-11F7E3D21F7D}" type="slidenum">
              <a:rPr kumimoji="1" lang="ja-JP" altLang="en-US" smtClean="0"/>
              <a:t>‹#›</a:t>
            </a:fld>
            <a:endParaRPr kumimoji="1" lang="ja-JP" altLang="en-US"/>
          </a:p>
        </p:txBody>
      </p:sp>
    </p:spTree>
    <p:extLst>
      <p:ext uri="{BB962C8B-B14F-4D97-AF65-F5344CB8AC3E}">
        <p14:creationId xmlns:p14="http://schemas.microsoft.com/office/powerpoint/2010/main" val="335455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1E567D-B703-42DF-94D0-34C018D04867}" type="datetimeFigureOut">
              <a:rPr kumimoji="1" lang="ja-JP" altLang="en-US" smtClean="0"/>
              <a:t>2023/8/3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C0DA01-0FA3-45F7-A6E5-11F7E3D21F7D}" type="slidenum">
              <a:rPr kumimoji="1" lang="ja-JP" altLang="en-US" smtClean="0"/>
              <a:t>‹#›</a:t>
            </a:fld>
            <a:endParaRPr kumimoji="1" lang="ja-JP" altLang="en-US"/>
          </a:p>
        </p:txBody>
      </p:sp>
    </p:spTree>
    <p:extLst>
      <p:ext uri="{BB962C8B-B14F-4D97-AF65-F5344CB8AC3E}">
        <p14:creationId xmlns:p14="http://schemas.microsoft.com/office/powerpoint/2010/main" val="1661780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E1E567D-B703-42DF-94D0-34C018D04867}" type="datetimeFigureOut">
              <a:rPr kumimoji="1" lang="ja-JP" altLang="en-US" smtClean="0"/>
              <a:t>2023/8/3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C0DA01-0FA3-45F7-A6E5-11F7E3D21F7D}" type="slidenum">
              <a:rPr kumimoji="1" lang="ja-JP" altLang="en-US" smtClean="0"/>
              <a:t>‹#›</a:t>
            </a:fld>
            <a:endParaRPr kumimoji="1" lang="ja-JP" altLang="en-US"/>
          </a:p>
        </p:txBody>
      </p:sp>
    </p:spTree>
    <p:extLst>
      <p:ext uri="{BB962C8B-B14F-4D97-AF65-F5344CB8AC3E}">
        <p14:creationId xmlns:p14="http://schemas.microsoft.com/office/powerpoint/2010/main" val="4107118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E1E567D-B703-42DF-94D0-34C018D04867}" type="datetimeFigureOut">
              <a:rPr kumimoji="1" lang="ja-JP" altLang="en-US" smtClean="0"/>
              <a:t>2023/8/3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C0DA01-0FA3-45F7-A6E5-11F7E3D21F7D}" type="slidenum">
              <a:rPr kumimoji="1" lang="ja-JP" altLang="en-US" smtClean="0"/>
              <a:t>‹#›</a:t>
            </a:fld>
            <a:endParaRPr kumimoji="1" lang="ja-JP" altLang="en-US"/>
          </a:p>
        </p:txBody>
      </p:sp>
    </p:spTree>
    <p:extLst>
      <p:ext uri="{BB962C8B-B14F-4D97-AF65-F5344CB8AC3E}">
        <p14:creationId xmlns:p14="http://schemas.microsoft.com/office/powerpoint/2010/main" val="1959191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E1E567D-B703-42DF-94D0-34C018D04867}" type="datetimeFigureOut">
              <a:rPr kumimoji="1" lang="ja-JP" altLang="en-US" smtClean="0"/>
              <a:t>2023/8/3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C0DA01-0FA3-45F7-A6E5-11F7E3D21F7D}" type="slidenum">
              <a:rPr kumimoji="1" lang="ja-JP" altLang="en-US" smtClean="0"/>
              <a:t>‹#›</a:t>
            </a:fld>
            <a:endParaRPr kumimoji="1" lang="ja-JP" altLang="en-US"/>
          </a:p>
        </p:txBody>
      </p:sp>
    </p:spTree>
    <p:extLst>
      <p:ext uri="{BB962C8B-B14F-4D97-AF65-F5344CB8AC3E}">
        <p14:creationId xmlns:p14="http://schemas.microsoft.com/office/powerpoint/2010/main" val="4060864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E1E567D-B703-42DF-94D0-34C018D04867}" type="datetimeFigureOut">
              <a:rPr kumimoji="1" lang="ja-JP" altLang="en-US" smtClean="0"/>
              <a:t>2023/8/3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C0DA01-0FA3-45F7-A6E5-11F7E3D21F7D}" type="slidenum">
              <a:rPr kumimoji="1" lang="ja-JP" altLang="en-US" smtClean="0"/>
              <a:t>‹#›</a:t>
            </a:fld>
            <a:endParaRPr kumimoji="1" lang="ja-JP" altLang="en-US"/>
          </a:p>
        </p:txBody>
      </p:sp>
    </p:spTree>
    <p:extLst>
      <p:ext uri="{BB962C8B-B14F-4D97-AF65-F5344CB8AC3E}">
        <p14:creationId xmlns:p14="http://schemas.microsoft.com/office/powerpoint/2010/main" val="107922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1E567D-B703-42DF-94D0-34C018D04867}" type="datetimeFigureOut">
              <a:rPr kumimoji="1" lang="ja-JP" altLang="en-US" smtClean="0"/>
              <a:t>2023/8/3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C0DA01-0FA3-45F7-A6E5-11F7E3D21F7D}" type="slidenum">
              <a:rPr kumimoji="1" lang="ja-JP" altLang="en-US" smtClean="0"/>
              <a:t>‹#›</a:t>
            </a:fld>
            <a:endParaRPr kumimoji="1" lang="ja-JP" altLang="en-US"/>
          </a:p>
        </p:txBody>
      </p:sp>
    </p:spTree>
    <p:extLst>
      <p:ext uri="{BB962C8B-B14F-4D97-AF65-F5344CB8AC3E}">
        <p14:creationId xmlns:p14="http://schemas.microsoft.com/office/powerpoint/2010/main" val="1609739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1E567D-B703-42DF-94D0-34C018D04867}" type="datetimeFigureOut">
              <a:rPr kumimoji="1" lang="ja-JP" altLang="en-US" smtClean="0"/>
              <a:t>2023/8/3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C0DA01-0FA3-45F7-A6E5-11F7E3D21F7D}" type="slidenum">
              <a:rPr kumimoji="1" lang="ja-JP" altLang="en-US" smtClean="0"/>
              <a:t>‹#›</a:t>
            </a:fld>
            <a:endParaRPr kumimoji="1" lang="ja-JP" altLang="en-US"/>
          </a:p>
        </p:txBody>
      </p:sp>
    </p:spTree>
    <p:extLst>
      <p:ext uri="{BB962C8B-B14F-4D97-AF65-F5344CB8AC3E}">
        <p14:creationId xmlns:p14="http://schemas.microsoft.com/office/powerpoint/2010/main" val="1849154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1E567D-B703-42DF-94D0-34C018D04867}" type="datetimeFigureOut">
              <a:rPr kumimoji="1" lang="ja-JP" altLang="en-US" smtClean="0"/>
              <a:t>2023/8/3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C0DA01-0FA3-45F7-A6E5-11F7E3D21F7D}" type="slidenum">
              <a:rPr kumimoji="1" lang="ja-JP" altLang="en-US" smtClean="0"/>
              <a:t>‹#›</a:t>
            </a:fld>
            <a:endParaRPr kumimoji="1" lang="ja-JP" altLang="en-US"/>
          </a:p>
        </p:txBody>
      </p:sp>
    </p:spTree>
    <p:extLst>
      <p:ext uri="{BB962C8B-B14F-4D97-AF65-F5344CB8AC3E}">
        <p14:creationId xmlns:p14="http://schemas.microsoft.com/office/powerpoint/2010/main" val="817778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E567D-B703-42DF-94D0-34C018D04867}" type="datetimeFigureOut">
              <a:rPr kumimoji="1" lang="ja-JP" altLang="en-US" smtClean="0"/>
              <a:t>2023/8/3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C0DA01-0FA3-45F7-A6E5-11F7E3D21F7D}" type="slidenum">
              <a:rPr kumimoji="1" lang="ja-JP" altLang="en-US" smtClean="0"/>
              <a:t>‹#›</a:t>
            </a:fld>
            <a:endParaRPr kumimoji="1" lang="ja-JP" altLang="en-US"/>
          </a:p>
        </p:txBody>
      </p:sp>
    </p:spTree>
    <p:extLst>
      <p:ext uri="{BB962C8B-B14F-4D97-AF65-F5344CB8AC3E}">
        <p14:creationId xmlns:p14="http://schemas.microsoft.com/office/powerpoint/2010/main" val="3382413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8843" y="507468"/>
            <a:ext cx="11827565" cy="2387600"/>
          </a:xfrm>
        </p:spPr>
        <p:txBody>
          <a:bodyPr>
            <a:normAutofit/>
          </a:bodyPr>
          <a:lstStyle/>
          <a:p>
            <a:r>
              <a:rPr lang="ja-JP" altLang="en-US" sz="4000" dirty="0"/>
              <a:t>リズム聴覚刺激（</a:t>
            </a:r>
            <a:r>
              <a:rPr lang="en-US" altLang="ja-JP" sz="4000" dirty="0"/>
              <a:t>Rhythmic Auditory Stimulation: RAS)</a:t>
            </a:r>
            <a:r>
              <a:rPr lang="ja-JP" altLang="en-US" sz="4000" dirty="0"/>
              <a:t>の即時効果</a:t>
            </a:r>
            <a:r>
              <a:rPr lang="en-US" altLang="ja-JP" sz="4000" dirty="0"/>
              <a:t>:</a:t>
            </a:r>
            <a:br>
              <a:rPr lang="en-US" altLang="ja-JP" sz="4000" dirty="0"/>
            </a:br>
            <a:r>
              <a:rPr lang="ja-JP" altLang="en-US" sz="4000" dirty="0"/>
              <a:t>脳卒中による損傷部位別</a:t>
            </a:r>
            <a:endParaRPr kumimoji="1" lang="ja-JP" altLang="en-US" sz="4000" dirty="0"/>
          </a:p>
        </p:txBody>
      </p:sp>
      <p:sp>
        <p:nvSpPr>
          <p:cNvPr id="3" name="サブタイトル 2"/>
          <p:cNvSpPr>
            <a:spLocks noGrp="1"/>
          </p:cNvSpPr>
          <p:nvPr>
            <p:ph type="subTitle" idx="1"/>
          </p:nvPr>
        </p:nvSpPr>
        <p:spPr>
          <a:xfrm>
            <a:off x="1033442" y="3040540"/>
            <a:ext cx="10138365" cy="1997765"/>
          </a:xfrm>
        </p:spPr>
        <p:txBody>
          <a:bodyPr>
            <a:normAutofit/>
          </a:bodyPr>
          <a:lstStyle/>
          <a:p>
            <a:r>
              <a:rPr lang="en-US" altLang="ja-JP" sz="4000" dirty="0" err="1"/>
              <a:t>Kobinata</a:t>
            </a:r>
            <a:r>
              <a:rPr lang="en-US" altLang="ja-JP" sz="4000" dirty="0"/>
              <a:t> N., Ueno M., </a:t>
            </a:r>
            <a:r>
              <a:rPr lang="en-US" altLang="ja-JP" sz="4000" dirty="0" err="1"/>
              <a:t>Imanishi</a:t>
            </a:r>
            <a:r>
              <a:rPr lang="en-US" altLang="ja-JP" sz="4000" dirty="0"/>
              <a:t> Y., Yoshikawa H.</a:t>
            </a:r>
          </a:p>
          <a:p>
            <a:r>
              <a:rPr lang="en-US" altLang="ja-JP" sz="4000" dirty="0"/>
              <a:t>The Journal of Physical Therapy Science 28:2441-2444, 2016</a:t>
            </a:r>
            <a:endParaRPr kumimoji="1" lang="ja-JP" altLang="en-US" sz="4000" dirty="0"/>
          </a:p>
        </p:txBody>
      </p:sp>
    </p:spTree>
    <p:extLst>
      <p:ext uri="{BB962C8B-B14F-4D97-AF65-F5344CB8AC3E}">
        <p14:creationId xmlns:p14="http://schemas.microsoft.com/office/powerpoint/2010/main" val="2269402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0"/>
            <a:ext cx="10515600" cy="1325563"/>
          </a:xfrm>
        </p:spPr>
        <p:txBody>
          <a:bodyPr/>
          <a:lstStyle/>
          <a:p>
            <a:r>
              <a:rPr lang="ja-JP" altLang="en-US" dirty="0"/>
              <a:t>はじめに</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パーキンソン病の歩行訓練では音楽やメトロノーム音を聴覚合図として使用されて</a:t>
            </a:r>
            <a:r>
              <a:rPr lang="ja-JP" altLang="en-US" dirty="0"/>
              <a:t>いる。近年、脳卒中の歩行訓練に聴覚合図を使用することが有用であると認められてきた。タウトら（</a:t>
            </a:r>
            <a:r>
              <a:rPr lang="en-US" altLang="ja-JP" dirty="0"/>
              <a:t>2007</a:t>
            </a:r>
            <a:r>
              <a:rPr lang="ja-JP" altLang="en-US" dirty="0"/>
              <a:t>）によると、</a:t>
            </a:r>
            <a:r>
              <a:rPr lang="en-US" altLang="ja-JP" dirty="0" err="1"/>
              <a:t>Bobath</a:t>
            </a:r>
            <a:r>
              <a:rPr lang="ja-JP" altLang="en-US" dirty="0"/>
              <a:t>をベースとする理学療法アプローチに比べ、</a:t>
            </a:r>
            <a:r>
              <a:rPr lang="en-US" altLang="ja-JP" dirty="0"/>
              <a:t>Rhythmic</a:t>
            </a:r>
            <a:r>
              <a:rPr lang="ja-JP" altLang="en-US" dirty="0"/>
              <a:t>　</a:t>
            </a:r>
            <a:r>
              <a:rPr lang="en-US" altLang="ja-JP" dirty="0"/>
              <a:t>Auditory</a:t>
            </a:r>
            <a:r>
              <a:rPr lang="ja-JP" altLang="en-US" dirty="0"/>
              <a:t> </a:t>
            </a:r>
            <a:r>
              <a:rPr lang="en-US" altLang="ja-JP" dirty="0"/>
              <a:t>Stimulation</a:t>
            </a:r>
            <a:r>
              <a:rPr lang="ja-JP" altLang="en-US" dirty="0"/>
              <a:t>（</a:t>
            </a:r>
            <a:r>
              <a:rPr lang="en-US" altLang="ja-JP" dirty="0"/>
              <a:t>RAS)</a:t>
            </a:r>
            <a:r>
              <a:rPr lang="ja-JP" altLang="en-US" dirty="0"/>
              <a:t>を用いた訓練が歩行速度、歩幅、歩行率、左右対称性において有意に改善した。</a:t>
            </a:r>
            <a:endParaRPr lang="en-US" altLang="ja-JP" dirty="0"/>
          </a:p>
          <a:p>
            <a:r>
              <a:rPr lang="ja-JP" altLang="en-US" dirty="0"/>
              <a:t>しかし、</a:t>
            </a:r>
            <a:r>
              <a:rPr lang="en-US" altLang="ja-JP" dirty="0"/>
              <a:t>RAS</a:t>
            </a:r>
            <a:r>
              <a:rPr lang="ja-JP" altLang="en-US" dirty="0"/>
              <a:t>が脳のどの部位に働きかけるのか、また運動出力に</a:t>
            </a:r>
            <a:r>
              <a:rPr lang="ja-JP" altLang="en-US" dirty="0" err="1"/>
              <a:t>ど</a:t>
            </a:r>
            <a:r>
              <a:rPr lang="ja-JP" altLang="en-US" dirty="0"/>
              <a:t>　のように影響するかは明らかになっていない。</a:t>
            </a:r>
            <a:endParaRPr lang="en-US" altLang="ja-JP" dirty="0"/>
          </a:p>
          <a:p>
            <a:r>
              <a:rPr lang="ja-JP" altLang="en-US" dirty="0"/>
              <a:t>この研究では、脳卒中患者の損傷部位別</a:t>
            </a:r>
            <a:r>
              <a:rPr lang="en-US" altLang="ja-JP" dirty="0"/>
              <a:t>(</a:t>
            </a:r>
            <a:r>
              <a:rPr lang="ja-JP" altLang="en-US" dirty="0"/>
              <a:t>小脳、橋・延髄、視床、被殻、放線冠）で</a:t>
            </a:r>
            <a:r>
              <a:rPr lang="en-US" altLang="ja-JP" dirty="0"/>
              <a:t>RAS</a:t>
            </a:r>
            <a:r>
              <a:rPr lang="ja-JP" altLang="en-US" dirty="0"/>
              <a:t>の即時効果を検討した。</a:t>
            </a:r>
            <a:endParaRPr lang="en-US" altLang="ja-JP" dirty="0"/>
          </a:p>
          <a:p>
            <a:endParaRPr lang="en-US" altLang="ja-JP" dirty="0"/>
          </a:p>
        </p:txBody>
      </p:sp>
    </p:spTree>
    <p:extLst>
      <p:ext uri="{BB962C8B-B14F-4D97-AF65-F5344CB8AC3E}">
        <p14:creationId xmlns:p14="http://schemas.microsoft.com/office/powerpoint/2010/main" val="825432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0"/>
            <a:ext cx="10515600" cy="1325563"/>
          </a:xfrm>
        </p:spPr>
        <p:txBody>
          <a:bodyPr/>
          <a:lstStyle/>
          <a:p>
            <a:r>
              <a:rPr kumimoji="1" lang="ja-JP" altLang="en-US" dirty="0"/>
              <a:t>対象</a:t>
            </a:r>
          </a:p>
        </p:txBody>
      </p:sp>
      <p:pic>
        <p:nvPicPr>
          <p:cNvPr id="10" name="コンテンツ プレースホルダー 9"/>
          <p:cNvPicPr>
            <a:picLocks noGrp="1" noChangeAspect="1"/>
          </p:cNvPicPr>
          <p:nvPr>
            <p:ph idx="1"/>
          </p:nvPr>
        </p:nvPicPr>
        <p:blipFill rotWithShape="1">
          <a:blip r:embed="rId3"/>
          <a:srcRect r="19637"/>
          <a:stretch/>
        </p:blipFill>
        <p:spPr>
          <a:xfrm>
            <a:off x="90142" y="2345811"/>
            <a:ext cx="12101858" cy="4613563"/>
          </a:xfrm>
          <a:prstGeom prst="rect">
            <a:avLst/>
          </a:prstGeom>
        </p:spPr>
      </p:pic>
      <p:sp>
        <p:nvSpPr>
          <p:cNvPr id="3" name="テキスト ボックス 2"/>
          <p:cNvSpPr txBox="1"/>
          <p:nvPr/>
        </p:nvSpPr>
        <p:spPr>
          <a:xfrm>
            <a:off x="496550" y="1094730"/>
            <a:ext cx="11198900" cy="830997"/>
          </a:xfrm>
          <a:prstGeom prst="rect">
            <a:avLst/>
          </a:prstGeom>
          <a:noFill/>
        </p:spPr>
        <p:txBody>
          <a:bodyPr wrap="none" rtlCol="0">
            <a:spAutoFit/>
          </a:bodyPr>
          <a:lstStyle/>
          <a:p>
            <a:r>
              <a:rPr kumimoji="1" lang="en-US" altLang="ja-JP" sz="2400" dirty="0"/>
              <a:t>2006</a:t>
            </a:r>
            <a:r>
              <a:rPr kumimoji="1" lang="ja-JP" altLang="en-US" sz="2400" dirty="0"/>
              <a:t>年</a:t>
            </a:r>
            <a:r>
              <a:rPr kumimoji="1" lang="en-US" altLang="ja-JP" sz="2400" dirty="0"/>
              <a:t>4</a:t>
            </a:r>
            <a:r>
              <a:rPr kumimoji="1" lang="ja-JP" altLang="en-US" sz="2400" dirty="0"/>
              <a:t>月から</a:t>
            </a:r>
            <a:r>
              <a:rPr kumimoji="1" lang="en-US" altLang="ja-JP" sz="2400" dirty="0"/>
              <a:t>2011</a:t>
            </a:r>
            <a:r>
              <a:rPr kumimoji="1" lang="ja-JP" altLang="en-US" sz="2400" dirty="0"/>
              <a:t>年</a:t>
            </a:r>
            <a:r>
              <a:rPr kumimoji="1" lang="en-US" altLang="ja-JP" sz="2400" dirty="0"/>
              <a:t>6</a:t>
            </a:r>
            <a:r>
              <a:rPr kumimoji="1" lang="ja-JP" altLang="en-US" sz="2400" dirty="0"/>
              <a:t>月、回復期リハビリテーション病棟に入院していた患者</a:t>
            </a:r>
            <a:r>
              <a:rPr kumimoji="1" lang="en-US" altLang="ja-JP" sz="2400" dirty="0"/>
              <a:t>105</a:t>
            </a:r>
            <a:r>
              <a:rPr kumimoji="1" lang="ja-JP" altLang="en-US" sz="2400" dirty="0"/>
              <a:t>名。</a:t>
            </a:r>
            <a:endParaRPr kumimoji="1" lang="en-US" altLang="ja-JP" sz="2400" dirty="0"/>
          </a:p>
          <a:p>
            <a:r>
              <a:rPr lang="ja-JP" altLang="en-US" sz="2400" dirty="0"/>
              <a:t>全ての患者は</a:t>
            </a:r>
            <a:r>
              <a:rPr lang="en-US" altLang="ja-JP" sz="2400" dirty="0" err="1"/>
              <a:t>Brunnstrom</a:t>
            </a:r>
            <a:r>
              <a:rPr lang="ja-JP" altLang="en-US" sz="2400" dirty="0"/>
              <a:t>ステージで</a:t>
            </a:r>
            <a:r>
              <a:rPr lang="en-US" altLang="ja-JP" sz="2400" dirty="0"/>
              <a:t>3</a:t>
            </a:r>
            <a:r>
              <a:rPr lang="ja-JP" altLang="en-US" sz="2400" dirty="0"/>
              <a:t>以上であった。</a:t>
            </a:r>
            <a:endParaRPr kumimoji="1" lang="ja-JP" altLang="en-US" sz="2400" dirty="0"/>
          </a:p>
        </p:txBody>
      </p:sp>
      <p:sp>
        <p:nvSpPr>
          <p:cNvPr id="4" name="テキスト ボックス 3">
            <a:extLst>
              <a:ext uri="{FF2B5EF4-FFF2-40B4-BE49-F238E27FC236}">
                <a16:creationId xmlns:a16="http://schemas.microsoft.com/office/drawing/2014/main" id="{68F37844-87D1-1640-F3E4-7222D352CB6C}"/>
              </a:ext>
            </a:extLst>
          </p:cNvPr>
          <p:cNvSpPr txBox="1"/>
          <p:nvPr/>
        </p:nvSpPr>
        <p:spPr>
          <a:xfrm>
            <a:off x="1638300" y="3340100"/>
            <a:ext cx="646331" cy="369332"/>
          </a:xfrm>
          <a:prstGeom prst="rect">
            <a:avLst/>
          </a:prstGeom>
          <a:noFill/>
        </p:spPr>
        <p:txBody>
          <a:bodyPr wrap="none" rtlCol="0">
            <a:spAutoFit/>
          </a:bodyPr>
          <a:lstStyle/>
          <a:p>
            <a:r>
              <a:rPr kumimoji="1" lang="ja-JP" altLang="en-US" dirty="0"/>
              <a:t>小脳</a:t>
            </a:r>
          </a:p>
        </p:txBody>
      </p:sp>
      <p:sp>
        <p:nvSpPr>
          <p:cNvPr id="5" name="テキスト ボックス 4">
            <a:extLst>
              <a:ext uri="{FF2B5EF4-FFF2-40B4-BE49-F238E27FC236}">
                <a16:creationId xmlns:a16="http://schemas.microsoft.com/office/drawing/2014/main" id="{9F69CA62-2516-4AF6-61B2-6F9BED3D0753}"/>
              </a:ext>
            </a:extLst>
          </p:cNvPr>
          <p:cNvSpPr txBox="1"/>
          <p:nvPr/>
        </p:nvSpPr>
        <p:spPr>
          <a:xfrm>
            <a:off x="1542365" y="4065173"/>
            <a:ext cx="992579" cy="369332"/>
          </a:xfrm>
          <a:prstGeom prst="rect">
            <a:avLst/>
          </a:prstGeom>
          <a:noFill/>
        </p:spPr>
        <p:txBody>
          <a:bodyPr wrap="none" rtlCol="0">
            <a:spAutoFit/>
          </a:bodyPr>
          <a:lstStyle/>
          <a:p>
            <a:r>
              <a:rPr kumimoji="1" lang="ja-JP" altLang="en-US" dirty="0"/>
              <a:t>橋・延髄</a:t>
            </a:r>
          </a:p>
        </p:txBody>
      </p:sp>
      <p:sp>
        <p:nvSpPr>
          <p:cNvPr id="6" name="テキスト ボックス 5">
            <a:extLst>
              <a:ext uri="{FF2B5EF4-FFF2-40B4-BE49-F238E27FC236}">
                <a16:creationId xmlns:a16="http://schemas.microsoft.com/office/drawing/2014/main" id="{30EFFC42-A490-2357-B3AB-85EEC4934477}"/>
              </a:ext>
            </a:extLst>
          </p:cNvPr>
          <p:cNvSpPr txBox="1"/>
          <p:nvPr/>
        </p:nvSpPr>
        <p:spPr>
          <a:xfrm>
            <a:off x="1482465" y="4432489"/>
            <a:ext cx="646331" cy="369332"/>
          </a:xfrm>
          <a:prstGeom prst="rect">
            <a:avLst/>
          </a:prstGeom>
          <a:noFill/>
        </p:spPr>
        <p:txBody>
          <a:bodyPr wrap="none" rtlCol="0">
            <a:spAutoFit/>
          </a:bodyPr>
          <a:lstStyle/>
          <a:p>
            <a:r>
              <a:rPr kumimoji="1" lang="ja-JP" altLang="en-US" dirty="0"/>
              <a:t>視床</a:t>
            </a:r>
          </a:p>
        </p:txBody>
      </p:sp>
      <p:sp>
        <p:nvSpPr>
          <p:cNvPr id="7" name="テキスト ボックス 6">
            <a:extLst>
              <a:ext uri="{FF2B5EF4-FFF2-40B4-BE49-F238E27FC236}">
                <a16:creationId xmlns:a16="http://schemas.microsoft.com/office/drawing/2014/main" id="{E5AED03B-84F2-D470-BA47-6A426A3550D1}"/>
              </a:ext>
            </a:extLst>
          </p:cNvPr>
          <p:cNvSpPr txBox="1"/>
          <p:nvPr/>
        </p:nvSpPr>
        <p:spPr>
          <a:xfrm>
            <a:off x="1481350" y="4938284"/>
            <a:ext cx="646331" cy="369332"/>
          </a:xfrm>
          <a:prstGeom prst="rect">
            <a:avLst/>
          </a:prstGeom>
          <a:noFill/>
        </p:spPr>
        <p:txBody>
          <a:bodyPr wrap="none" rtlCol="0">
            <a:spAutoFit/>
          </a:bodyPr>
          <a:lstStyle/>
          <a:p>
            <a:r>
              <a:rPr kumimoji="1" lang="ja-JP" altLang="en-US" dirty="0"/>
              <a:t>被殻</a:t>
            </a:r>
          </a:p>
        </p:txBody>
      </p:sp>
      <p:sp>
        <p:nvSpPr>
          <p:cNvPr id="8" name="テキスト ボックス 7">
            <a:extLst>
              <a:ext uri="{FF2B5EF4-FFF2-40B4-BE49-F238E27FC236}">
                <a16:creationId xmlns:a16="http://schemas.microsoft.com/office/drawing/2014/main" id="{06E44C31-2443-996C-3FB9-9DBE66BE5B84}"/>
              </a:ext>
            </a:extLst>
          </p:cNvPr>
          <p:cNvSpPr txBox="1"/>
          <p:nvPr/>
        </p:nvSpPr>
        <p:spPr>
          <a:xfrm>
            <a:off x="1689100" y="5444079"/>
            <a:ext cx="877163" cy="369332"/>
          </a:xfrm>
          <a:prstGeom prst="rect">
            <a:avLst/>
          </a:prstGeom>
          <a:noFill/>
        </p:spPr>
        <p:txBody>
          <a:bodyPr wrap="none" rtlCol="0">
            <a:spAutoFit/>
          </a:bodyPr>
          <a:lstStyle/>
          <a:p>
            <a:r>
              <a:rPr kumimoji="1" lang="ja-JP" altLang="en-US" dirty="0"/>
              <a:t>放線冠</a:t>
            </a:r>
          </a:p>
        </p:txBody>
      </p:sp>
      <p:sp>
        <p:nvSpPr>
          <p:cNvPr id="9" name="テキスト ボックス 8">
            <a:extLst>
              <a:ext uri="{FF2B5EF4-FFF2-40B4-BE49-F238E27FC236}">
                <a16:creationId xmlns:a16="http://schemas.microsoft.com/office/drawing/2014/main" id="{AA8D6F52-FDED-A681-FBB2-122F7953C4C5}"/>
              </a:ext>
            </a:extLst>
          </p:cNvPr>
          <p:cNvSpPr txBox="1"/>
          <p:nvPr/>
        </p:nvSpPr>
        <p:spPr>
          <a:xfrm>
            <a:off x="896034" y="2856304"/>
            <a:ext cx="1107996" cy="369332"/>
          </a:xfrm>
          <a:prstGeom prst="rect">
            <a:avLst/>
          </a:prstGeom>
          <a:noFill/>
        </p:spPr>
        <p:txBody>
          <a:bodyPr wrap="none" rtlCol="0">
            <a:spAutoFit/>
          </a:bodyPr>
          <a:lstStyle/>
          <a:p>
            <a:r>
              <a:rPr kumimoji="1" lang="ja-JP" altLang="en-US" dirty="0"/>
              <a:t>損傷部位</a:t>
            </a:r>
          </a:p>
        </p:txBody>
      </p:sp>
      <p:sp>
        <p:nvSpPr>
          <p:cNvPr id="11" name="テキスト ボックス 10">
            <a:extLst>
              <a:ext uri="{FF2B5EF4-FFF2-40B4-BE49-F238E27FC236}">
                <a16:creationId xmlns:a16="http://schemas.microsoft.com/office/drawing/2014/main" id="{B08EF0F8-FA68-6069-DCF9-66FFFE290767}"/>
              </a:ext>
            </a:extLst>
          </p:cNvPr>
          <p:cNvSpPr txBox="1"/>
          <p:nvPr/>
        </p:nvSpPr>
        <p:spPr>
          <a:xfrm>
            <a:off x="10078134" y="3040970"/>
            <a:ext cx="877163" cy="369332"/>
          </a:xfrm>
          <a:prstGeom prst="rect">
            <a:avLst/>
          </a:prstGeom>
          <a:noFill/>
        </p:spPr>
        <p:txBody>
          <a:bodyPr wrap="none" rtlCol="0">
            <a:spAutoFit/>
          </a:bodyPr>
          <a:lstStyle/>
          <a:p>
            <a:r>
              <a:rPr kumimoji="1" lang="ja-JP" altLang="en-US" dirty="0"/>
              <a:t>脳出血</a:t>
            </a:r>
          </a:p>
        </p:txBody>
      </p:sp>
      <p:sp>
        <p:nvSpPr>
          <p:cNvPr id="12" name="テキスト ボックス 11">
            <a:extLst>
              <a:ext uri="{FF2B5EF4-FFF2-40B4-BE49-F238E27FC236}">
                <a16:creationId xmlns:a16="http://schemas.microsoft.com/office/drawing/2014/main" id="{7E12AB38-7685-E5AD-3E5B-2A1FC53A9548}"/>
              </a:ext>
            </a:extLst>
          </p:cNvPr>
          <p:cNvSpPr txBox="1"/>
          <p:nvPr/>
        </p:nvSpPr>
        <p:spPr>
          <a:xfrm>
            <a:off x="11114859" y="3059668"/>
            <a:ext cx="877163" cy="369332"/>
          </a:xfrm>
          <a:prstGeom prst="rect">
            <a:avLst/>
          </a:prstGeom>
          <a:noFill/>
        </p:spPr>
        <p:txBody>
          <a:bodyPr wrap="none" rtlCol="0">
            <a:spAutoFit/>
          </a:bodyPr>
          <a:lstStyle/>
          <a:p>
            <a:r>
              <a:rPr kumimoji="1" lang="ja-JP" altLang="en-US" dirty="0"/>
              <a:t>脳梗塞</a:t>
            </a:r>
          </a:p>
        </p:txBody>
      </p:sp>
      <p:sp>
        <p:nvSpPr>
          <p:cNvPr id="13" name="テキスト ボックス 12">
            <a:extLst>
              <a:ext uri="{FF2B5EF4-FFF2-40B4-BE49-F238E27FC236}">
                <a16:creationId xmlns:a16="http://schemas.microsoft.com/office/drawing/2014/main" id="{7F8D3018-1D58-8293-E299-0CC36A71684B}"/>
              </a:ext>
            </a:extLst>
          </p:cNvPr>
          <p:cNvSpPr txBox="1"/>
          <p:nvPr/>
        </p:nvSpPr>
        <p:spPr>
          <a:xfrm>
            <a:off x="7800159" y="2835791"/>
            <a:ext cx="1755609" cy="369332"/>
          </a:xfrm>
          <a:prstGeom prst="rect">
            <a:avLst/>
          </a:prstGeom>
          <a:noFill/>
        </p:spPr>
        <p:txBody>
          <a:bodyPr wrap="none" rtlCol="0">
            <a:spAutoFit/>
          </a:bodyPr>
          <a:lstStyle/>
          <a:p>
            <a:r>
              <a:rPr kumimoji="1" lang="ja-JP" altLang="en-US" dirty="0"/>
              <a:t>発症からの日数</a:t>
            </a:r>
          </a:p>
        </p:txBody>
      </p:sp>
    </p:spTree>
    <p:extLst>
      <p:ext uri="{BB962C8B-B14F-4D97-AF65-F5344CB8AC3E}">
        <p14:creationId xmlns:p14="http://schemas.microsoft.com/office/powerpoint/2010/main" val="595648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0"/>
            <a:ext cx="10515600" cy="1325563"/>
          </a:xfrm>
        </p:spPr>
        <p:txBody>
          <a:bodyPr/>
          <a:lstStyle/>
          <a:p>
            <a:r>
              <a:rPr lang="ja-JP" altLang="en-US" dirty="0"/>
              <a:t>方法</a:t>
            </a:r>
            <a:endParaRPr kumimoji="1" lang="ja-JP" altLang="en-US" dirty="0"/>
          </a:p>
        </p:txBody>
      </p:sp>
      <p:sp>
        <p:nvSpPr>
          <p:cNvPr id="3" name="コンテンツ プレースホルダー 2"/>
          <p:cNvSpPr>
            <a:spLocks noGrp="1"/>
          </p:cNvSpPr>
          <p:nvPr>
            <p:ph idx="1"/>
          </p:nvPr>
        </p:nvSpPr>
        <p:spPr>
          <a:xfrm>
            <a:off x="838200" y="978196"/>
            <a:ext cx="10515600" cy="5879804"/>
          </a:xfrm>
        </p:spPr>
        <p:txBody>
          <a:bodyPr>
            <a:normAutofit/>
          </a:bodyPr>
          <a:lstStyle/>
          <a:p>
            <a:r>
              <a:rPr kumimoji="1" lang="ja-JP" altLang="en-US" dirty="0"/>
              <a:t>初回介入時に以下を行った。</a:t>
            </a:r>
            <a:endParaRPr kumimoji="1" lang="en-US" altLang="ja-JP" dirty="0"/>
          </a:p>
          <a:p>
            <a:r>
              <a:rPr kumimoji="1" lang="en-US" altLang="ja-JP" dirty="0"/>
              <a:t>RAS</a:t>
            </a:r>
            <a:r>
              <a:rPr kumimoji="1" lang="ja-JP" altLang="en-US" dirty="0"/>
              <a:t>を行う</a:t>
            </a:r>
            <a:r>
              <a:rPr lang="ja-JP" altLang="en-US" dirty="0"/>
              <a:t>前に、対象者の</a:t>
            </a:r>
            <a:r>
              <a:rPr lang="en-US" altLang="ja-JP" dirty="0"/>
              <a:t>10</a:t>
            </a:r>
            <a:r>
              <a:rPr lang="ja-JP" altLang="en-US" dirty="0"/>
              <a:t>メートル歩行時の歩行率、速度、歩幅を計測する。（</a:t>
            </a:r>
            <a:r>
              <a:rPr lang="en-US" altLang="ja-JP" dirty="0"/>
              <a:t>RAS</a:t>
            </a:r>
            <a:r>
              <a:rPr lang="ja-JP" altLang="en-US" dirty="0"/>
              <a:t>前）</a:t>
            </a:r>
            <a:endParaRPr lang="en-US" altLang="ja-JP" dirty="0"/>
          </a:p>
          <a:p>
            <a:r>
              <a:rPr kumimoji="1" lang="en-US" altLang="ja-JP" dirty="0"/>
              <a:t>RAS</a:t>
            </a:r>
            <a:r>
              <a:rPr kumimoji="1" lang="ja-JP" altLang="en-US" dirty="0"/>
              <a:t>は、</a:t>
            </a:r>
            <a:r>
              <a:rPr kumimoji="1" lang="en-US" altLang="ja-JP" dirty="0"/>
              <a:t>RAS</a:t>
            </a:r>
            <a:r>
              <a:rPr kumimoji="1" lang="ja-JP" altLang="en-US" dirty="0"/>
              <a:t>前に計測した歩行率をもとに、メトロノームやオートハープなどの楽器でリズムを提示し、対象者はそれに合わせて歩行する。</a:t>
            </a:r>
            <a:endParaRPr kumimoji="1" lang="en-US" altLang="ja-JP" dirty="0"/>
          </a:p>
          <a:p>
            <a:r>
              <a:rPr kumimoji="1" lang="ja-JP" altLang="en-US" dirty="0"/>
              <a:t>対象者の歩行が安定してきたら、歩容が崩れない程度にリズムを</a:t>
            </a:r>
            <a:r>
              <a:rPr kumimoji="1" lang="en-US" altLang="ja-JP" dirty="0"/>
              <a:t>5</a:t>
            </a:r>
            <a:r>
              <a:rPr kumimoji="1" lang="ja-JP" altLang="en-US" dirty="0"/>
              <a:t>～</a:t>
            </a:r>
            <a:r>
              <a:rPr kumimoji="1" lang="en-US" altLang="ja-JP" dirty="0"/>
              <a:t>10</a:t>
            </a:r>
            <a:r>
              <a:rPr kumimoji="1" lang="ja-JP" altLang="en-US" dirty="0"/>
              <a:t>％ずつあげていく。</a:t>
            </a:r>
            <a:endParaRPr kumimoji="1" lang="en-US" altLang="ja-JP" dirty="0"/>
          </a:p>
          <a:p>
            <a:r>
              <a:rPr lang="ja-JP" altLang="en-US" dirty="0"/>
              <a:t>その後、リズムが無い状態で</a:t>
            </a:r>
            <a:r>
              <a:rPr lang="en-US" altLang="ja-JP" dirty="0"/>
              <a:t>10</a:t>
            </a:r>
            <a:r>
              <a:rPr lang="ja-JP" altLang="en-US" dirty="0"/>
              <a:t>メートル歩行時の歩行率、速度、歩幅を計測する。（</a:t>
            </a:r>
            <a:r>
              <a:rPr lang="en-US" altLang="ja-JP" dirty="0"/>
              <a:t>RAS</a:t>
            </a:r>
            <a:r>
              <a:rPr lang="ja-JP" altLang="en-US" dirty="0"/>
              <a:t>後）</a:t>
            </a:r>
            <a:endParaRPr lang="en-US" altLang="ja-JP" dirty="0"/>
          </a:p>
          <a:p>
            <a:endParaRPr lang="en-US" altLang="ja-JP" dirty="0"/>
          </a:p>
          <a:p>
            <a:r>
              <a:rPr kumimoji="1" lang="ja-JP" altLang="en-US" dirty="0"/>
              <a:t>全ての工程は</a:t>
            </a:r>
            <a:r>
              <a:rPr kumimoji="1" lang="en-US" altLang="ja-JP" dirty="0"/>
              <a:t>20</a:t>
            </a:r>
            <a:r>
              <a:rPr kumimoji="1" lang="ja-JP" altLang="en-US" dirty="0"/>
              <a:t>分程度。</a:t>
            </a:r>
            <a:endParaRPr kumimoji="1" lang="en-US" altLang="ja-JP" dirty="0"/>
          </a:p>
          <a:p>
            <a:r>
              <a:rPr lang="ja-JP" altLang="en-US" dirty="0"/>
              <a:t>必要に応じて、歩行補助具の使用。</a:t>
            </a:r>
            <a:endParaRPr kumimoji="1" lang="ja-JP" altLang="en-US" dirty="0"/>
          </a:p>
        </p:txBody>
      </p:sp>
    </p:spTree>
    <p:extLst>
      <p:ext uri="{BB962C8B-B14F-4D97-AF65-F5344CB8AC3E}">
        <p14:creationId xmlns:p14="http://schemas.microsoft.com/office/powerpoint/2010/main" val="4165581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方法（評価）</a:t>
            </a:r>
          </a:p>
        </p:txBody>
      </p:sp>
      <p:sp>
        <p:nvSpPr>
          <p:cNvPr id="3" name="コンテンツ プレースホルダー 2"/>
          <p:cNvSpPr>
            <a:spLocks noGrp="1"/>
          </p:cNvSpPr>
          <p:nvPr>
            <p:ph idx="1"/>
          </p:nvPr>
        </p:nvSpPr>
        <p:spPr/>
        <p:txBody>
          <a:bodyPr/>
          <a:lstStyle/>
          <a:p>
            <a:r>
              <a:rPr kumimoji="1" lang="en-US" altLang="ja-JP" dirty="0"/>
              <a:t>Paired T-tests</a:t>
            </a:r>
            <a:r>
              <a:rPr lang="ja-JP" altLang="en-US" dirty="0"/>
              <a:t> をそれぞれのグループの</a:t>
            </a:r>
            <a:r>
              <a:rPr lang="en-US" altLang="ja-JP" dirty="0"/>
              <a:t>RAS</a:t>
            </a:r>
            <a:r>
              <a:rPr lang="ja-JP" altLang="en-US" dirty="0"/>
              <a:t>前後の歩行速度、歩幅に実施した。</a:t>
            </a:r>
            <a:endParaRPr lang="en-US" altLang="ja-JP" dirty="0"/>
          </a:p>
          <a:p>
            <a:r>
              <a:rPr lang="en-US" altLang="ja-JP" dirty="0"/>
              <a:t>SPSS version15, for Windows</a:t>
            </a:r>
            <a:r>
              <a:rPr lang="ja-JP" altLang="en-US" dirty="0"/>
              <a:t>を使用した。</a:t>
            </a:r>
            <a:endParaRPr lang="en-US" altLang="ja-JP" dirty="0"/>
          </a:p>
          <a:p>
            <a:r>
              <a:rPr lang="ja-JP" altLang="en-US" dirty="0"/>
              <a:t>有意水準は</a:t>
            </a:r>
            <a:r>
              <a:rPr lang="en-US" altLang="ja-JP" dirty="0"/>
              <a:t>0.05</a:t>
            </a:r>
            <a:r>
              <a:rPr lang="ja-JP" altLang="en-US" dirty="0"/>
              <a:t>未満とした。</a:t>
            </a:r>
            <a:endParaRPr lang="en-US" altLang="ja-JP" dirty="0"/>
          </a:p>
          <a:p>
            <a:endParaRPr kumimoji="1" lang="en-US" altLang="ja-JP" dirty="0"/>
          </a:p>
        </p:txBody>
      </p:sp>
    </p:spTree>
    <p:extLst>
      <p:ext uri="{BB962C8B-B14F-4D97-AF65-F5344CB8AC3E}">
        <p14:creationId xmlns:p14="http://schemas.microsoft.com/office/powerpoint/2010/main" val="3594796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結果</a:t>
            </a:r>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3450944170"/>
              </p:ext>
            </p:extLst>
          </p:nvPr>
        </p:nvGraphicFramePr>
        <p:xfrm>
          <a:off x="42531" y="2207391"/>
          <a:ext cx="6023466" cy="3045090"/>
        </p:xfrm>
        <a:graphic>
          <a:graphicData uri="http://schemas.openxmlformats.org/drawingml/2006/table">
            <a:tbl>
              <a:tblPr firstRow="1" firstCol="1" bandRow="1"/>
              <a:tblGrid>
                <a:gridCol w="1900133">
                  <a:extLst>
                    <a:ext uri="{9D8B030D-6E8A-4147-A177-3AD203B41FA5}">
                      <a16:colId xmlns:a16="http://schemas.microsoft.com/office/drawing/2014/main" val="20000"/>
                    </a:ext>
                  </a:extLst>
                </a:gridCol>
                <a:gridCol w="1807464">
                  <a:extLst>
                    <a:ext uri="{9D8B030D-6E8A-4147-A177-3AD203B41FA5}">
                      <a16:colId xmlns:a16="http://schemas.microsoft.com/office/drawing/2014/main" val="20001"/>
                    </a:ext>
                  </a:extLst>
                </a:gridCol>
                <a:gridCol w="1925639">
                  <a:extLst>
                    <a:ext uri="{9D8B030D-6E8A-4147-A177-3AD203B41FA5}">
                      <a16:colId xmlns:a16="http://schemas.microsoft.com/office/drawing/2014/main" val="20002"/>
                    </a:ext>
                  </a:extLst>
                </a:gridCol>
                <a:gridCol w="390230">
                  <a:extLst>
                    <a:ext uri="{9D8B030D-6E8A-4147-A177-3AD203B41FA5}">
                      <a16:colId xmlns:a16="http://schemas.microsoft.com/office/drawing/2014/main" val="20003"/>
                    </a:ext>
                  </a:extLst>
                </a:gridCol>
              </a:tblGrid>
              <a:tr h="507515">
                <a:tc>
                  <a:txBody>
                    <a:bodyPr/>
                    <a:lstStyle/>
                    <a:p>
                      <a:pPr algn="ctr">
                        <a:lnSpc>
                          <a:spcPct val="200000"/>
                        </a:lnSpc>
                        <a:spcAft>
                          <a:spcPts val="0"/>
                        </a:spcAft>
                      </a:pPr>
                      <a:r>
                        <a:rPr lang="en-US" sz="1800" kern="100" dirty="0">
                          <a:effectLst/>
                          <a:latin typeface="Times New Roman" panose="02020603050405020304" pitchFamily="18" charset="0"/>
                          <a:ea typeface="ＭＳ 明朝" panose="02020609040205080304" pitchFamily="17" charset="-128"/>
                          <a:cs typeface="Times New Roman" panose="02020603050405020304" pitchFamily="18" charset="0"/>
                        </a:rPr>
                        <a:t>Lesion site</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0"/>
                        </a:spcAft>
                      </a:pPr>
                      <a:r>
                        <a:rPr lang="en-US" sz="1800" kern="100" dirty="0">
                          <a:effectLst/>
                          <a:latin typeface="Times New Roman" panose="02020603050405020304" pitchFamily="18" charset="0"/>
                          <a:ea typeface="ＭＳ 明朝" panose="02020609040205080304" pitchFamily="17" charset="-128"/>
                          <a:cs typeface="Times New Roman" panose="02020603050405020304" pitchFamily="18" charset="0"/>
                        </a:rPr>
                        <a:t>Pre-test, m/min</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0"/>
                        </a:spcAft>
                      </a:pPr>
                      <a:r>
                        <a:rPr lang="en-US" sz="1800" kern="100">
                          <a:effectLst/>
                          <a:latin typeface="Times New Roman" panose="02020603050405020304" pitchFamily="18" charset="0"/>
                          <a:ea typeface="ＭＳ 明朝" panose="02020609040205080304" pitchFamily="17" charset="-128"/>
                          <a:cs typeface="Times New Roman" panose="02020603050405020304" pitchFamily="18" charset="0"/>
                        </a:rPr>
                        <a:t>Post-test, m/min</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0"/>
                        </a:spcAft>
                      </a:pPr>
                      <a:r>
                        <a:rPr lang="en-US" sz="950" kern="100">
                          <a:effectLst/>
                          <a:latin typeface="Times New Roman" panose="02020603050405020304" pitchFamily="18" charset="0"/>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07515">
                <a:tc>
                  <a:txBody>
                    <a:bodyPr/>
                    <a:lstStyle/>
                    <a:p>
                      <a:pPr algn="ctr">
                        <a:lnSpc>
                          <a:spcPct val="200000"/>
                        </a:lnSpc>
                        <a:spcAft>
                          <a:spcPts val="0"/>
                        </a:spcAft>
                      </a:pPr>
                      <a:r>
                        <a:rPr lang="en-US" sz="1800" kern="100">
                          <a:effectLst/>
                          <a:latin typeface="Times New Roman" panose="02020603050405020304" pitchFamily="18" charset="0"/>
                          <a:ea typeface="ＭＳ 明朝" panose="02020609040205080304" pitchFamily="17" charset="-128"/>
                          <a:cs typeface="Times New Roman" panose="02020603050405020304" pitchFamily="18" charset="0"/>
                        </a:rPr>
                        <a:t>Cerebellum</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200000"/>
                        </a:lnSpc>
                        <a:spcAft>
                          <a:spcPts val="0"/>
                        </a:spcAft>
                      </a:pPr>
                      <a:r>
                        <a:rPr lang="en-US" sz="1800" kern="100" dirty="0">
                          <a:effectLst/>
                          <a:latin typeface="Times New Roman" panose="02020603050405020304" pitchFamily="18" charset="0"/>
                          <a:ea typeface="ＭＳ 明朝" panose="02020609040205080304" pitchFamily="17" charset="-128"/>
                          <a:cs typeface="Times New Roman" panose="02020603050405020304" pitchFamily="18" charset="0"/>
                        </a:rPr>
                        <a:t>31.6 ± 14.6</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200000"/>
                        </a:lnSpc>
                        <a:spcAft>
                          <a:spcPts val="0"/>
                        </a:spcAft>
                      </a:pPr>
                      <a:r>
                        <a:rPr lang="en-US" sz="1800" kern="100">
                          <a:effectLst/>
                          <a:latin typeface="Times New Roman" panose="02020603050405020304" pitchFamily="18" charset="0"/>
                          <a:ea typeface="ＭＳ 明朝" panose="02020609040205080304" pitchFamily="17" charset="-128"/>
                          <a:cs typeface="Times New Roman" panose="02020603050405020304" pitchFamily="18" charset="0"/>
                        </a:rPr>
                        <a:t>37.7 ± 20.4</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200000"/>
                        </a:lnSpc>
                        <a:spcAft>
                          <a:spcPts val="0"/>
                        </a:spcAft>
                      </a:pPr>
                      <a:r>
                        <a:rPr lang="en-US" sz="950" kern="100">
                          <a:effectLst/>
                          <a:latin typeface="Times New Roman" panose="02020603050405020304" pitchFamily="18" charset="0"/>
                          <a:ea typeface="ＭＳ 明朝" panose="02020609040205080304" pitchFamily="17" charset="-128"/>
                          <a:cs typeface="Times New Roman" panose="02020603050405020304" pitchFamily="18" charset="0"/>
                        </a:rPr>
                        <a:t>*</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507515">
                <a:tc>
                  <a:txBody>
                    <a:bodyPr/>
                    <a:lstStyle/>
                    <a:p>
                      <a:pPr algn="ctr">
                        <a:lnSpc>
                          <a:spcPct val="200000"/>
                        </a:lnSpc>
                        <a:spcAft>
                          <a:spcPts val="0"/>
                        </a:spcAft>
                      </a:pPr>
                      <a:r>
                        <a:rPr lang="en-US" sz="1800" kern="100">
                          <a:effectLst/>
                          <a:latin typeface="Times New Roman" panose="02020603050405020304" pitchFamily="18" charset="0"/>
                          <a:ea typeface="ＭＳ 明朝" panose="02020609040205080304" pitchFamily="17" charset="-128"/>
                          <a:cs typeface="Times New Roman" panose="02020603050405020304" pitchFamily="18" charset="0"/>
                        </a:rPr>
                        <a:t>Pons and medulla</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200000"/>
                        </a:lnSpc>
                        <a:spcAft>
                          <a:spcPts val="0"/>
                        </a:spcAft>
                      </a:pPr>
                      <a:r>
                        <a:rPr lang="en-US" sz="1800" kern="100" dirty="0">
                          <a:effectLst/>
                          <a:latin typeface="Times New Roman" panose="02020603050405020304" pitchFamily="18" charset="0"/>
                          <a:ea typeface="ＭＳ 明朝" panose="02020609040205080304" pitchFamily="17" charset="-128"/>
                          <a:cs typeface="Times New Roman" panose="02020603050405020304" pitchFamily="18" charset="0"/>
                        </a:rPr>
                        <a:t>36.5 ± 18.6</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200000"/>
                        </a:lnSpc>
                        <a:spcAft>
                          <a:spcPts val="0"/>
                        </a:spcAft>
                      </a:pPr>
                      <a:r>
                        <a:rPr lang="en-US" sz="1800" kern="100">
                          <a:effectLst/>
                          <a:latin typeface="Times New Roman" panose="02020603050405020304" pitchFamily="18" charset="0"/>
                          <a:ea typeface="ＭＳ 明朝" panose="02020609040205080304" pitchFamily="17" charset="-128"/>
                          <a:cs typeface="Times New Roman" panose="02020603050405020304" pitchFamily="18" charset="0"/>
                        </a:rPr>
                        <a:t>39.4 ± 21.3</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200000"/>
                        </a:lnSpc>
                        <a:spcAft>
                          <a:spcPts val="0"/>
                        </a:spcAft>
                      </a:pPr>
                      <a:r>
                        <a:rPr lang="en-US" sz="950" kern="100">
                          <a:effectLst/>
                          <a:latin typeface="Times New Roman" panose="02020603050405020304" pitchFamily="18" charset="0"/>
                          <a:ea typeface="ＭＳ 明朝" panose="02020609040205080304" pitchFamily="17" charset="-128"/>
                          <a:cs typeface="Times New Roman" panose="02020603050405020304" pitchFamily="18" charset="0"/>
                        </a:rPr>
                        <a:t>*</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2"/>
                  </a:ext>
                </a:extLst>
              </a:tr>
              <a:tr h="507515">
                <a:tc>
                  <a:txBody>
                    <a:bodyPr/>
                    <a:lstStyle/>
                    <a:p>
                      <a:pPr algn="ctr">
                        <a:lnSpc>
                          <a:spcPct val="200000"/>
                        </a:lnSpc>
                        <a:spcAft>
                          <a:spcPts val="0"/>
                        </a:spcAft>
                      </a:pPr>
                      <a:r>
                        <a:rPr lang="en-US" sz="1800" kern="100">
                          <a:effectLst/>
                          <a:latin typeface="Times New Roman" panose="02020603050405020304" pitchFamily="18" charset="0"/>
                          <a:ea typeface="ＭＳ 明朝" panose="02020609040205080304" pitchFamily="17" charset="-128"/>
                          <a:cs typeface="Times New Roman" panose="02020603050405020304" pitchFamily="18" charset="0"/>
                        </a:rPr>
                        <a:t>Thalamus</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200000"/>
                        </a:lnSpc>
                        <a:spcAft>
                          <a:spcPts val="0"/>
                        </a:spcAft>
                      </a:pPr>
                      <a:r>
                        <a:rPr lang="en-US" sz="1800" kern="100" dirty="0">
                          <a:effectLst/>
                          <a:latin typeface="Times New Roman" panose="02020603050405020304" pitchFamily="18" charset="0"/>
                          <a:ea typeface="ＭＳ 明朝" panose="02020609040205080304" pitchFamily="17" charset="-128"/>
                          <a:cs typeface="Times New Roman" panose="02020603050405020304" pitchFamily="18" charset="0"/>
                        </a:rPr>
                        <a:t>17.7 ± 10.3</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200000"/>
                        </a:lnSpc>
                        <a:spcAft>
                          <a:spcPts val="0"/>
                        </a:spcAft>
                      </a:pPr>
                      <a:r>
                        <a:rPr lang="en-US" sz="1800" kern="100" dirty="0">
                          <a:effectLst/>
                          <a:latin typeface="Times New Roman" panose="02020603050405020304" pitchFamily="18" charset="0"/>
                          <a:ea typeface="ＭＳ 明朝" panose="02020609040205080304" pitchFamily="17" charset="-128"/>
                          <a:cs typeface="Times New Roman" panose="02020603050405020304" pitchFamily="18" charset="0"/>
                        </a:rPr>
                        <a:t>21.0 ± 13.5</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200000"/>
                        </a:lnSpc>
                        <a:spcAft>
                          <a:spcPts val="0"/>
                        </a:spcAft>
                      </a:pPr>
                      <a:r>
                        <a:rPr lang="en-US" sz="950" kern="100">
                          <a:effectLst/>
                          <a:latin typeface="Times New Roman" panose="02020603050405020304" pitchFamily="18" charset="0"/>
                          <a:ea typeface="ＭＳ 明朝" panose="02020609040205080304" pitchFamily="17" charset="-128"/>
                          <a:cs typeface="Times New Roman" panose="02020603050405020304" pitchFamily="18" charset="0"/>
                        </a:rPr>
                        <a:t>*</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3"/>
                  </a:ext>
                </a:extLst>
              </a:tr>
              <a:tr h="507515">
                <a:tc>
                  <a:txBody>
                    <a:bodyPr/>
                    <a:lstStyle/>
                    <a:p>
                      <a:pPr algn="ctr">
                        <a:lnSpc>
                          <a:spcPct val="200000"/>
                        </a:lnSpc>
                        <a:spcAft>
                          <a:spcPts val="0"/>
                        </a:spcAft>
                      </a:pPr>
                      <a:r>
                        <a:rPr lang="en-US" sz="1800" kern="100">
                          <a:effectLst/>
                          <a:latin typeface="Times New Roman" panose="02020603050405020304" pitchFamily="18" charset="0"/>
                          <a:ea typeface="ＭＳ 明朝" panose="02020609040205080304" pitchFamily="17" charset="-128"/>
                          <a:cs typeface="Times New Roman" panose="02020603050405020304" pitchFamily="18" charset="0"/>
                        </a:rPr>
                        <a:t>Putamen</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200000"/>
                        </a:lnSpc>
                        <a:spcAft>
                          <a:spcPts val="0"/>
                        </a:spcAft>
                      </a:pPr>
                      <a:r>
                        <a:rPr lang="en-US" sz="1800" kern="100">
                          <a:effectLst/>
                          <a:latin typeface="Times New Roman" panose="02020603050405020304" pitchFamily="18" charset="0"/>
                          <a:ea typeface="ＭＳ 明朝" panose="02020609040205080304" pitchFamily="17" charset="-128"/>
                          <a:cs typeface="Times New Roman" panose="02020603050405020304" pitchFamily="18" charset="0"/>
                        </a:rPr>
                        <a:t>21.1 ± 14.9</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200000"/>
                        </a:lnSpc>
                        <a:spcAft>
                          <a:spcPts val="0"/>
                        </a:spcAft>
                      </a:pPr>
                      <a:r>
                        <a:rPr lang="en-US" sz="1800" kern="100" dirty="0">
                          <a:effectLst/>
                          <a:latin typeface="Times New Roman" panose="02020603050405020304" pitchFamily="18" charset="0"/>
                          <a:ea typeface="ＭＳ 明朝" panose="02020609040205080304" pitchFamily="17" charset="-128"/>
                          <a:cs typeface="Times New Roman" panose="02020603050405020304" pitchFamily="18" charset="0"/>
                        </a:rPr>
                        <a:t>22.8 ± 16.6</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200000"/>
                        </a:lnSpc>
                        <a:spcAft>
                          <a:spcPts val="0"/>
                        </a:spcAft>
                      </a:pPr>
                      <a:r>
                        <a:rPr lang="en-US" sz="950" kern="100">
                          <a:effectLst/>
                          <a:latin typeface="Times New Roman" panose="02020603050405020304" pitchFamily="18" charset="0"/>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4"/>
                  </a:ext>
                </a:extLst>
              </a:tr>
              <a:tr h="507515">
                <a:tc>
                  <a:txBody>
                    <a:bodyPr/>
                    <a:lstStyle/>
                    <a:p>
                      <a:pPr algn="ctr">
                        <a:lnSpc>
                          <a:spcPct val="200000"/>
                        </a:lnSpc>
                        <a:spcAft>
                          <a:spcPts val="0"/>
                        </a:spcAft>
                      </a:pPr>
                      <a:r>
                        <a:rPr lang="en-US" sz="1800" kern="100">
                          <a:effectLst/>
                          <a:latin typeface="Times New Roman" panose="02020603050405020304" pitchFamily="18" charset="0"/>
                          <a:ea typeface="ＭＳ 明朝" panose="02020609040205080304" pitchFamily="17" charset="-128"/>
                          <a:cs typeface="Times New Roman" panose="02020603050405020304" pitchFamily="18" charset="0"/>
                        </a:rPr>
                        <a:t>Corona radiata</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200000"/>
                        </a:lnSpc>
                        <a:spcAft>
                          <a:spcPts val="0"/>
                        </a:spcAft>
                      </a:pPr>
                      <a:r>
                        <a:rPr lang="en-US" sz="1800" kern="100" dirty="0">
                          <a:effectLst/>
                          <a:latin typeface="Times New Roman" panose="02020603050405020304" pitchFamily="18" charset="0"/>
                          <a:ea typeface="ＭＳ 明朝" panose="02020609040205080304" pitchFamily="17" charset="-128"/>
                          <a:cs typeface="Times New Roman" panose="02020603050405020304" pitchFamily="18" charset="0"/>
                        </a:rPr>
                        <a:t>22.9 ± 11.9</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200000"/>
                        </a:lnSpc>
                        <a:spcAft>
                          <a:spcPts val="0"/>
                        </a:spcAft>
                      </a:pPr>
                      <a:r>
                        <a:rPr lang="en-US" sz="1800" kern="100" dirty="0">
                          <a:effectLst/>
                          <a:latin typeface="Times New Roman" panose="02020603050405020304" pitchFamily="18" charset="0"/>
                          <a:ea typeface="ＭＳ 明朝" panose="02020609040205080304" pitchFamily="17" charset="-128"/>
                          <a:cs typeface="Times New Roman" panose="02020603050405020304" pitchFamily="18" charset="0"/>
                        </a:rPr>
                        <a:t>25.2 ± 15.7</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200000"/>
                        </a:lnSpc>
                        <a:spcAft>
                          <a:spcPts val="0"/>
                        </a:spcAft>
                      </a:pPr>
                      <a:r>
                        <a:rPr lang="en-US" sz="950" kern="100" dirty="0">
                          <a:effectLst/>
                          <a:latin typeface="Times New Roman" panose="020206030504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9" name="Rectangle 1"/>
          <p:cNvSpPr>
            <a:spLocks noChangeArrowheads="1"/>
          </p:cNvSpPr>
          <p:nvPr/>
        </p:nvSpPr>
        <p:spPr bwMode="auto">
          <a:xfrm>
            <a:off x="224020" y="1529105"/>
            <a:ext cx="50178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The</a:t>
            </a:r>
            <a:r>
              <a:rPr kumimoji="0" lang="en-US" altLang="ja-JP" b="1" i="0" u="none" strike="noStrike" cap="none" normalizeH="0" baseline="0" dirty="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 velocities </a:t>
            </a:r>
            <a:r>
              <a:rPr kumimoji="0" lang="en-US" altLang="ja-JP" b="0" i="0" u="none" strike="noStrike" cap="none" normalizeH="0" baseline="0" dirty="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in the pre- and post-tests according to the lesion sites.</a:t>
            </a:r>
            <a:endParaRPr kumimoji="0" lang="en-US" altLang="ja-JP" b="0" i="0" u="none" strike="noStrike" cap="none" normalizeH="0" baseline="0" dirty="0">
              <a:ln>
                <a:noFill/>
              </a:ln>
              <a:solidFill>
                <a:schemeClr val="tx1"/>
              </a:solidFill>
              <a:effectLst/>
              <a:latin typeface="Arial" panose="020B0604020202020204" pitchFamily="34" charset="0"/>
            </a:endParaRPr>
          </a:p>
        </p:txBody>
      </p:sp>
      <p:graphicFrame>
        <p:nvGraphicFramePr>
          <p:cNvPr id="12" name="表 11"/>
          <p:cNvGraphicFramePr>
            <a:graphicFrameLocks noGrp="1"/>
          </p:cNvGraphicFramePr>
          <p:nvPr>
            <p:extLst>
              <p:ext uri="{D42A27DB-BD31-4B8C-83A1-F6EECF244321}">
                <p14:modId xmlns:p14="http://schemas.microsoft.com/office/powerpoint/2010/main" val="990111040"/>
              </p:ext>
            </p:extLst>
          </p:nvPr>
        </p:nvGraphicFramePr>
        <p:xfrm>
          <a:off x="6270705" y="2239292"/>
          <a:ext cx="5829150" cy="3259938"/>
        </p:xfrm>
        <a:graphic>
          <a:graphicData uri="http://schemas.openxmlformats.org/drawingml/2006/table">
            <a:tbl>
              <a:tblPr firstRow="1" firstCol="1" bandRow="1"/>
              <a:tblGrid>
                <a:gridCol w="1838836">
                  <a:extLst>
                    <a:ext uri="{9D8B030D-6E8A-4147-A177-3AD203B41FA5}">
                      <a16:colId xmlns:a16="http://schemas.microsoft.com/office/drawing/2014/main" val="20000"/>
                    </a:ext>
                  </a:extLst>
                </a:gridCol>
                <a:gridCol w="1749156">
                  <a:extLst>
                    <a:ext uri="{9D8B030D-6E8A-4147-A177-3AD203B41FA5}">
                      <a16:colId xmlns:a16="http://schemas.microsoft.com/office/drawing/2014/main" val="20001"/>
                    </a:ext>
                  </a:extLst>
                </a:gridCol>
                <a:gridCol w="1863518">
                  <a:extLst>
                    <a:ext uri="{9D8B030D-6E8A-4147-A177-3AD203B41FA5}">
                      <a16:colId xmlns:a16="http://schemas.microsoft.com/office/drawing/2014/main" val="20002"/>
                    </a:ext>
                  </a:extLst>
                </a:gridCol>
                <a:gridCol w="377640">
                  <a:extLst>
                    <a:ext uri="{9D8B030D-6E8A-4147-A177-3AD203B41FA5}">
                      <a16:colId xmlns:a16="http://schemas.microsoft.com/office/drawing/2014/main" val="20003"/>
                    </a:ext>
                  </a:extLst>
                </a:gridCol>
              </a:tblGrid>
              <a:tr h="543323">
                <a:tc>
                  <a:txBody>
                    <a:bodyPr/>
                    <a:lstStyle/>
                    <a:p>
                      <a:pPr algn="ctr">
                        <a:lnSpc>
                          <a:spcPct val="200000"/>
                        </a:lnSpc>
                        <a:spcAft>
                          <a:spcPts val="0"/>
                        </a:spcAft>
                      </a:pPr>
                      <a:r>
                        <a:rPr lang="en-US" sz="1800" kern="100" dirty="0">
                          <a:effectLst/>
                          <a:latin typeface="Times New Roman" panose="02020603050405020304" pitchFamily="18" charset="0"/>
                          <a:ea typeface="ＭＳ 明朝" panose="02020609040205080304" pitchFamily="17" charset="-128"/>
                          <a:cs typeface="Times New Roman" panose="02020603050405020304" pitchFamily="18" charset="0"/>
                        </a:rPr>
                        <a:t>Lesion site</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0"/>
                        </a:spcAft>
                      </a:pPr>
                      <a:r>
                        <a:rPr lang="en-US" sz="1800" kern="100" dirty="0">
                          <a:effectLst/>
                          <a:latin typeface="Times New Roman" panose="02020603050405020304" pitchFamily="18" charset="0"/>
                          <a:ea typeface="ＭＳ 明朝" panose="02020609040205080304" pitchFamily="17" charset="-128"/>
                          <a:cs typeface="Times New Roman" panose="02020603050405020304" pitchFamily="18" charset="0"/>
                        </a:rPr>
                        <a:t>Pre-test, m</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0"/>
                        </a:spcAft>
                      </a:pPr>
                      <a:r>
                        <a:rPr lang="en-US" sz="1800" kern="100" dirty="0">
                          <a:effectLst/>
                          <a:latin typeface="Times New Roman" panose="02020603050405020304" pitchFamily="18" charset="0"/>
                          <a:ea typeface="ＭＳ 明朝" panose="02020609040205080304" pitchFamily="17" charset="-128"/>
                          <a:cs typeface="Times New Roman" panose="02020603050405020304" pitchFamily="18" charset="0"/>
                        </a:rPr>
                        <a:t>Post-test, m</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200000"/>
                        </a:lnSpc>
                        <a:spcAft>
                          <a:spcPts val="0"/>
                        </a:spcAft>
                      </a:pPr>
                      <a:r>
                        <a:rPr lang="en-US" sz="950" kern="100">
                          <a:effectLst/>
                          <a:latin typeface="Times New Roman" panose="02020603050405020304" pitchFamily="18" charset="0"/>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43323">
                <a:tc>
                  <a:txBody>
                    <a:bodyPr/>
                    <a:lstStyle/>
                    <a:p>
                      <a:pPr algn="ctr">
                        <a:lnSpc>
                          <a:spcPct val="200000"/>
                        </a:lnSpc>
                        <a:spcAft>
                          <a:spcPts val="0"/>
                        </a:spcAft>
                      </a:pPr>
                      <a:r>
                        <a:rPr lang="en-US" sz="1800" kern="100" dirty="0">
                          <a:effectLst/>
                          <a:latin typeface="Times New Roman" panose="02020603050405020304" pitchFamily="18" charset="0"/>
                          <a:ea typeface="ＭＳ 明朝" panose="02020609040205080304" pitchFamily="17" charset="-128"/>
                          <a:cs typeface="Times New Roman" panose="02020603050405020304" pitchFamily="18" charset="0"/>
                        </a:rPr>
                        <a:t>Cerebellum</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200000"/>
                        </a:lnSpc>
                        <a:spcAft>
                          <a:spcPts val="0"/>
                        </a:spcAft>
                      </a:pPr>
                      <a:r>
                        <a:rPr lang="en-US" sz="1800" kern="100">
                          <a:effectLst/>
                          <a:latin typeface="Times New Roman" panose="02020603050405020304" pitchFamily="18" charset="0"/>
                          <a:ea typeface="ＭＳ 明朝" panose="02020609040205080304" pitchFamily="17" charset="-128"/>
                          <a:cs typeface="Times New Roman" panose="02020603050405020304" pitchFamily="18" charset="0"/>
                        </a:rPr>
                        <a:t>0.64 ± 0.23</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200000"/>
                        </a:lnSpc>
                        <a:spcAft>
                          <a:spcPts val="0"/>
                        </a:spcAft>
                      </a:pPr>
                      <a:r>
                        <a:rPr lang="en-US" sz="1800" kern="100" dirty="0">
                          <a:effectLst/>
                          <a:latin typeface="Times New Roman" panose="02020603050405020304" pitchFamily="18" charset="0"/>
                          <a:ea typeface="ＭＳ 明朝" panose="02020609040205080304" pitchFamily="17" charset="-128"/>
                          <a:cs typeface="Times New Roman" panose="02020603050405020304" pitchFamily="18" charset="0"/>
                        </a:rPr>
                        <a:t>0.73 ± 0.33</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200000"/>
                        </a:lnSpc>
                        <a:spcAft>
                          <a:spcPts val="0"/>
                        </a:spcAft>
                      </a:pPr>
                      <a:r>
                        <a:rPr lang="en-US" sz="950" kern="100">
                          <a:effectLst/>
                          <a:latin typeface="Times New Roman" panose="02020603050405020304" pitchFamily="18" charset="0"/>
                          <a:ea typeface="ＭＳ 明朝" panose="02020609040205080304" pitchFamily="17" charset="-128"/>
                          <a:cs typeface="Times New Roman" panose="02020603050405020304" pitchFamily="18" charset="0"/>
                        </a:rPr>
                        <a:t>*</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543323">
                <a:tc>
                  <a:txBody>
                    <a:bodyPr/>
                    <a:lstStyle/>
                    <a:p>
                      <a:pPr algn="ctr">
                        <a:lnSpc>
                          <a:spcPct val="200000"/>
                        </a:lnSpc>
                        <a:spcAft>
                          <a:spcPts val="0"/>
                        </a:spcAft>
                      </a:pPr>
                      <a:r>
                        <a:rPr lang="en-US" sz="1800" kern="100">
                          <a:effectLst/>
                          <a:latin typeface="Times New Roman" panose="02020603050405020304" pitchFamily="18" charset="0"/>
                          <a:ea typeface="ＭＳ 明朝" panose="02020609040205080304" pitchFamily="17" charset="-128"/>
                          <a:cs typeface="Times New Roman" panose="02020603050405020304" pitchFamily="18" charset="0"/>
                        </a:rPr>
                        <a:t>Pons and medulla</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200000"/>
                        </a:lnSpc>
                        <a:spcAft>
                          <a:spcPts val="0"/>
                        </a:spcAft>
                      </a:pPr>
                      <a:r>
                        <a:rPr lang="en-US" sz="1800" kern="100" dirty="0">
                          <a:effectLst/>
                          <a:latin typeface="Times New Roman" panose="02020603050405020304" pitchFamily="18" charset="0"/>
                          <a:ea typeface="ＭＳ 明朝" panose="02020609040205080304" pitchFamily="17" charset="-128"/>
                          <a:cs typeface="Times New Roman" panose="02020603050405020304" pitchFamily="18" charset="0"/>
                        </a:rPr>
                        <a:t>0.71 ± 0.24</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200000"/>
                        </a:lnSpc>
                        <a:spcAft>
                          <a:spcPts val="0"/>
                        </a:spcAft>
                      </a:pPr>
                      <a:r>
                        <a:rPr lang="en-US" sz="1800" kern="100" dirty="0">
                          <a:effectLst/>
                          <a:latin typeface="Times New Roman" panose="02020603050405020304" pitchFamily="18" charset="0"/>
                          <a:ea typeface="ＭＳ 明朝" panose="02020609040205080304" pitchFamily="17" charset="-128"/>
                          <a:cs typeface="Times New Roman" panose="02020603050405020304" pitchFamily="18" charset="0"/>
                        </a:rPr>
                        <a:t>0.75 ± 0.26</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200000"/>
                        </a:lnSpc>
                        <a:spcAft>
                          <a:spcPts val="0"/>
                        </a:spcAft>
                      </a:pPr>
                      <a:r>
                        <a:rPr lang="en-US" sz="950" kern="100">
                          <a:effectLst/>
                          <a:latin typeface="Times New Roman" panose="02020603050405020304" pitchFamily="18" charset="0"/>
                          <a:ea typeface="ＭＳ 明朝" panose="02020609040205080304" pitchFamily="17" charset="-128"/>
                          <a:cs typeface="Times New Roman" panose="02020603050405020304" pitchFamily="18" charset="0"/>
                        </a:rPr>
                        <a:t>*</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2"/>
                  </a:ext>
                </a:extLst>
              </a:tr>
              <a:tr h="543323">
                <a:tc>
                  <a:txBody>
                    <a:bodyPr/>
                    <a:lstStyle/>
                    <a:p>
                      <a:pPr algn="ctr">
                        <a:lnSpc>
                          <a:spcPct val="200000"/>
                        </a:lnSpc>
                        <a:spcAft>
                          <a:spcPts val="0"/>
                        </a:spcAft>
                      </a:pPr>
                      <a:r>
                        <a:rPr lang="en-US" sz="1800" kern="100">
                          <a:effectLst/>
                          <a:latin typeface="Times New Roman" panose="02020603050405020304" pitchFamily="18" charset="0"/>
                          <a:ea typeface="ＭＳ 明朝" panose="02020609040205080304" pitchFamily="17" charset="-128"/>
                          <a:cs typeface="Times New Roman" panose="02020603050405020304" pitchFamily="18" charset="0"/>
                        </a:rPr>
                        <a:t>Thalamus</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200000"/>
                        </a:lnSpc>
                        <a:spcAft>
                          <a:spcPts val="0"/>
                        </a:spcAft>
                      </a:pPr>
                      <a:r>
                        <a:rPr lang="en-US" sz="1800" kern="100">
                          <a:effectLst/>
                          <a:latin typeface="Times New Roman" panose="02020603050405020304" pitchFamily="18" charset="0"/>
                          <a:ea typeface="ＭＳ 明朝" panose="02020609040205080304" pitchFamily="17" charset="-128"/>
                          <a:cs typeface="Times New Roman" panose="02020603050405020304" pitchFamily="18" charset="0"/>
                        </a:rPr>
                        <a:t>0.55 ± 0.15</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200000"/>
                        </a:lnSpc>
                        <a:spcAft>
                          <a:spcPts val="0"/>
                        </a:spcAft>
                      </a:pPr>
                      <a:r>
                        <a:rPr lang="en-US" sz="1800" kern="100" dirty="0">
                          <a:effectLst/>
                          <a:latin typeface="Times New Roman" panose="02020603050405020304" pitchFamily="18" charset="0"/>
                          <a:ea typeface="ＭＳ 明朝" panose="02020609040205080304" pitchFamily="17" charset="-128"/>
                          <a:cs typeface="Times New Roman" panose="02020603050405020304" pitchFamily="18" charset="0"/>
                        </a:rPr>
                        <a:t>0.61 ± 0.19</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200000"/>
                        </a:lnSpc>
                        <a:spcAft>
                          <a:spcPts val="0"/>
                        </a:spcAft>
                      </a:pPr>
                      <a:r>
                        <a:rPr lang="en-US" sz="950" kern="100">
                          <a:effectLst/>
                          <a:latin typeface="Times New Roman" panose="02020603050405020304" pitchFamily="18" charset="0"/>
                          <a:ea typeface="ＭＳ 明朝" panose="02020609040205080304" pitchFamily="17" charset="-128"/>
                          <a:cs typeface="Times New Roman" panose="02020603050405020304" pitchFamily="18" charset="0"/>
                        </a:rPr>
                        <a:t>*</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3"/>
                  </a:ext>
                </a:extLst>
              </a:tr>
              <a:tr h="543323">
                <a:tc>
                  <a:txBody>
                    <a:bodyPr/>
                    <a:lstStyle/>
                    <a:p>
                      <a:pPr algn="ctr">
                        <a:lnSpc>
                          <a:spcPct val="200000"/>
                        </a:lnSpc>
                        <a:spcAft>
                          <a:spcPts val="0"/>
                        </a:spcAft>
                      </a:pPr>
                      <a:r>
                        <a:rPr lang="en-US" sz="1800" kern="100">
                          <a:effectLst/>
                          <a:latin typeface="Times New Roman" panose="02020603050405020304" pitchFamily="18" charset="0"/>
                          <a:ea typeface="ＭＳ 明朝" panose="02020609040205080304" pitchFamily="17" charset="-128"/>
                          <a:cs typeface="Times New Roman" panose="02020603050405020304" pitchFamily="18" charset="0"/>
                        </a:rPr>
                        <a:t>Putamen</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200000"/>
                        </a:lnSpc>
                        <a:spcAft>
                          <a:spcPts val="0"/>
                        </a:spcAft>
                      </a:pPr>
                      <a:r>
                        <a:rPr lang="en-US" sz="1800" kern="100">
                          <a:effectLst/>
                          <a:latin typeface="Times New Roman" panose="02020603050405020304" pitchFamily="18" charset="0"/>
                          <a:ea typeface="ＭＳ 明朝" panose="02020609040205080304" pitchFamily="17" charset="-128"/>
                          <a:cs typeface="Times New Roman" panose="02020603050405020304" pitchFamily="18" charset="0"/>
                        </a:rPr>
                        <a:t>0.54 ± 0.22</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200000"/>
                        </a:lnSpc>
                        <a:spcAft>
                          <a:spcPts val="0"/>
                        </a:spcAft>
                      </a:pPr>
                      <a:r>
                        <a:rPr lang="en-US" sz="1800" kern="100" dirty="0">
                          <a:effectLst/>
                          <a:latin typeface="Times New Roman" panose="02020603050405020304" pitchFamily="18" charset="0"/>
                          <a:ea typeface="ＭＳ 明朝" panose="02020609040205080304" pitchFamily="17" charset="-128"/>
                          <a:cs typeface="Times New Roman" panose="02020603050405020304" pitchFamily="18" charset="0"/>
                        </a:rPr>
                        <a:t>0.57 ± 0.24</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200000"/>
                        </a:lnSpc>
                        <a:spcAft>
                          <a:spcPts val="0"/>
                        </a:spcAft>
                      </a:pPr>
                      <a:r>
                        <a:rPr lang="en-US" sz="950" kern="100">
                          <a:effectLst/>
                          <a:latin typeface="Times New Roman" panose="02020603050405020304" pitchFamily="18" charset="0"/>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4"/>
                  </a:ext>
                </a:extLst>
              </a:tr>
              <a:tr h="543323">
                <a:tc>
                  <a:txBody>
                    <a:bodyPr/>
                    <a:lstStyle/>
                    <a:p>
                      <a:pPr algn="ctr">
                        <a:lnSpc>
                          <a:spcPct val="200000"/>
                        </a:lnSpc>
                        <a:spcAft>
                          <a:spcPts val="0"/>
                        </a:spcAft>
                      </a:pPr>
                      <a:r>
                        <a:rPr lang="en-US" sz="1800" kern="100" dirty="0">
                          <a:effectLst/>
                          <a:latin typeface="Times New Roman" panose="02020603050405020304" pitchFamily="18" charset="0"/>
                          <a:ea typeface="ＭＳ 明朝" panose="02020609040205080304" pitchFamily="17" charset="-128"/>
                          <a:cs typeface="Times New Roman" panose="02020603050405020304" pitchFamily="18" charset="0"/>
                        </a:rPr>
                        <a:t>Corona </a:t>
                      </a:r>
                      <a:r>
                        <a:rPr lang="en-US" sz="1800" kern="100" dirty="0" err="1">
                          <a:effectLst/>
                          <a:latin typeface="Times New Roman" panose="02020603050405020304" pitchFamily="18" charset="0"/>
                          <a:ea typeface="ＭＳ 明朝" panose="02020609040205080304" pitchFamily="17" charset="-128"/>
                          <a:cs typeface="Times New Roman" panose="02020603050405020304" pitchFamily="18" charset="0"/>
                        </a:rPr>
                        <a:t>radiata</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200000"/>
                        </a:lnSpc>
                        <a:spcAft>
                          <a:spcPts val="0"/>
                        </a:spcAft>
                      </a:pPr>
                      <a:r>
                        <a:rPr lang="en-US" sz="1800" kern="100" dirty="0">
                          <a:effectLst/>
                          <a:latin typeface="Times New Roman" panose="02020603050405020304" pitchFamily="18" charset="0"/>
                          <a:ea typeface="ＭＳ 明朝" panose="02020609040205080304" pitchFamily="17" charset="-128"/>
                          <a:cs typeface="Times New Roman" panose="02020603050405020304" pitchFamily="18" charset="0"/>
                        </a:rPr>
                        <a:t>0.57 ± 0.19</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200000"/>
                        </a:lnSpc>
                        <a:spcAft>
                          <a:spcPts val="0"/>
                        </a:spcAft>
                      </a:pPr>
                      <a:r>
                        <a:rPr lang="en-US" sz="1800" kern="100" dirty="0">
                          <a:effectLst/>
                          <a:latin typeface="Times New Roman" panose="02020603050405020304" pitchFamily="18" charset="0"/>
                          <a:ea typeface="ＭＳ 明朝" panose="02020609040205080304" pitchFamily="17" charset="-128"/>
                          <a:cs typeface="Times New Roman" panose="02020603050405020304" pitchFamily="18" charset="0"/>
                        </a:rPr>
                        <a:t>0.6 ± 0.20</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200000"/>
                        </a:lnSpc>
                        <a:spcAft>
                          <a:spcPts val="0"/>
                        </a:spcAft>
                      </a:pPr>
                      <a:r>
                        <a:rPr lang="en-US" sz="950" kern="100" dirty="0">
                          <a:effectLst/>
                          <a:latin typeface="Times New Roman" panose="020206030504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13" name="Rectangle 2"/>
          <p:cNvSpPr>
            <a:spLocks noChangeArrowheads="1"/>
          </p:cNvSpPr>
          <p:nvPr/>
        </p:nvSpPr>
        <p:spPr bwMode="auto">
          <a:xfrm>
            <a:off x="6426132" y="1529105"/>
            <a:ext cx="551829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The </a:t>
            </a:r>
            <a:r>
              <a:rPr kumimoji="0" lang="en-US" altLang="ja-JP" b="1" i="0" u="none" strike="noStrike" cap="none" normalizeH="0" baseline="0" dirty="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stride lengths </a:t>
            </a:r>
            <a:r>
              <a:rPr kumimoji="0" lang="en-US" altLang="ja-JP" b="0" i="0" u="none" strike="noStrike" cap="none" normalizeH="0" baseline="0" dirty="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in the pre- and post-tests according to the lesion sites.</a:t>
            </a:r>
            <a:endParaRPr kumimoji="0" lang="en-US" altLang="ja-JP" b="0" i="0" u="none" strike="noStrike" cap="none" normalizeH="0" baseline="0" dirty="0">
              <a:ln>
                <a:noFill/>
              </a:ln>
              <a:solidFill>
                <a:schemeClr val="tx1"/>
              </a:solidFill>
              <a:effectLst/>
              <a:latin typeface="Arial" panose="020B0604020202020204" pitchFamily="34" charset="0"/>
            </a:endParaRPr>
          </a:p>
        </p:txBody>
      </p:sp>
      <p:sp>
        <p:nvSpPr>
          <p:cNvPr id="14" name="テキスト ボックス 13"/>
          <p:cNvSpPr txBox="1"/>
          <p:nvPr/>
        </p:nvSpPr>
        <p:spPr>
          <a:xfrm>
            <a:off x="10886125" y="5678502"/>
            <a:ext cx="1058303" cy="369332"/>
          </a:xfrm>
          <a:prstGeom prst="rect">
            <a:avLst/>
          </a:prstGeom>
          <a:noFill/>
        </p:spPr>
        <p:txBody>
          <a:bodyPr wrap="none" rtlCol="0">
            <a:spAutoFit/>
          </a:bodyPr>
          <a:lstStyle/>
          <a:p>
            <a:r>
              <a:rPr kumimoji="1" lang="ja-JP" altLang="en-US" dirty="0"/>
              <a:t>＊</a:t>
            </a:r>
            <a:r>
              <a:rPr kumimoji="1" lang="en-US" altLang="ja-JP" dirty="0"/>
              <a:t>P&lt;0.05</a:t>
            </a:r>
            <a:endParaRPr kumimoji="1" lang="ja-JP" altLang="en-US" dirty="0"/>
          </a:p>
        </p:txBody>
      </p:sp>
      <p:sp>
        <p:nvSpPr>
          <p:cNvPr id="3" name="テキスト ボックス 2">
            <a:extLst>
              <a:ext uri="{FF2B5EF4-FFF2-40B4-BE49-F238E27FC236}">
                <a16:creationId xmlns:a16="http://schemas.microsoft.com/office/drawing/2014/main" id="{DB92F65D-3F82-797A-E9EF-9AC16F92F396}"/>
              </a:ext>
            </a:extLst>
          </p:cNvPr>
          <p:cNvSpPr txBox="1"/>
          <p:nvPr/>
        </p:nvSpPr>
        <p:spPr>
          <a:xfrm>
            <a:off x="2063521" y="1838059"/>
            <a:ext cx="1338828" cy="369332"/>
          </a:xfrm>
          <a:prstGeom prst="rect">
            <a:avLst/>
          </a:prstGeom>
          <a:noFill/>
        </p:spPr>
        <p:txBody>
          <a:bodyPr wrap="none" rtlCol="0">
            <a:spAutoFit/>
          </a:bodyPr>
          <a:lstStyle/>
          <a:p>
            <a:r>
              <a:rPr kumimoji="1" lang="ja-JP" altLang="en-US" dirty="0"/>
              <a:t>前後の速度</a:t>
            </a:r>
          </a:p>
        </p:txBody>
      </p:sp>
      <p:sp>
        <p:nvSpPr>
          <p:cNvPr id="4" name="テキスト ボックス 3">
            <a:extLst>
              <a:ext uri="{FF2B5EF4-FFF2-40B4-BE49-F238E27FC236}">
                <a16:creationId xmlns:a16="http://schemas.microsoft.com/office/drawing/2014/main" id="{EE00AC5E-A898-41FE-8A73-6706749D7F94}"/>
              </a:ext>
            </a:extLst>
          </p:cNvPr>
          <p:cNvSpPr txBox="1"/>
          <p:nvPr/>
        </p:nvSpPr>
        <p:spPr>
          <a:xfrm>
            <a:off x="8248421" y="1838059"/>
            <a:ext cx="1338828" cy="369332"/>
          </a:xfrm>
          <a:prstGeom prst="rect">
            <a:avLst/>
          </a:prstGeom>
          <a:noFill/>
        </p:spPr>
        <p:txBody>
          <a:bodyPr wrap="none" rtlCol="0">
            <a:spAutoFit/>
          </a:bodyPr>
          <a:lstStyle/>
          <a:p>
            <a:r>
              <a:rPr kumimoji="1" lang="ja-JP" altLang="en-US" dirty="0"/>
              <a:t>前後の歩幅</a:t>
            </a:r>
          </a:p>
        </p:txBody>
      </p:sp>
      <p:sp>
        <p:nvSpPr>
          <p:cNvPr id="5" name="テキスト ボックス 4">
            <a:extLst>
              <a:ext uri="{FF2B5EF4-FFF2-40B4-BE49-F238E27FC236}">
                <a16:creationId xmlns:a16="http://schemas.microsoft.com/office/drawing/2014/main" id="{0A282299-5953-EF1B-603E-4A3669B2BD23}"/>
              </a:ext>
            </a:extLst>
          </p:cNvPr>
          <p:cNvSpPr txBox="1"/>
          <p:nvPr/>
        </p:nvSpPr>
        <p:spPr>
          <a:xfrm>
            <a:off x="5241851" y="2872346"/>
            <a:ext cx="415498" cy="369332"/>
          </a:xfrm>
          <a:prstGeom prst="rect">
            <a:avLst/>
          </a:prstGeom>
          <a:noFill/>
        </p:spPr>
        <p:txBody>
          <a:bodyPr wrap="none" rtlCol="0">
            <a:spAutoFit/>
          </a:bodyPr>
          <a:lstStyle/>
          <a:p>
            <a:r>
              <a:rPr kumimoji="1" lang="ja-JP" altLang="en-US" dirty="0"/>
              <a:t>＊</a:t>
            </a:r>
          </a:p>
        </p:txBody>
      </p:sp>
      <p:sp>
        <p:nvSpPr>
          <p:cNvPr id="6" name="テキスト ボックス 5">
            <a:extLst>
              <a:ext uri="{FF2B5EF4-FFF2-40B4-BE49-F238E27FC236}">
                <a16:creationId xmlns:a16="http://schemas.microsoft.com/office/drawing/2014/main" id="{7A101A2C-00CD-7E17-9757-917776A767C9}"/>
              </a:ext>
            </a:extLst>
          </p:cNvPr>
          <p:cNvSpPr txBox="1"/>
          <p:nvPr/>
        </p:nvSpPr>
        <p:spPr>
          <a:xfrm>
            <a:off x="5241851" y="3389900"/>
            <a:ext cx="415498" cy="369332"/>
          </a:xfrm>
          <a:prstGeom prst="rect">
            <a:avLst/>
          </a:prstGeom>
          <a:noFill/>
        </p:spPr>
        <p:txBody>
          <a:bodyPr wrap="none" rtlCol="0">
            <a:spAutoFit/>
          </a:bodyPr>
          <a:lstStyle/>
          <a:p>
            <a:r>
              <a:rPr kumimoji="1" lang="ja-JP" altLang="en-US" dirty="0"/>
              <a:t>＊</a:t>
            </a:r>
          </a:p>
        </p:txBody>
      </p:sp>
      <p:sp>
        <p:nvSpPr>
          <p:cNvPr id="7" name="テキスト ボックス 6">
            <a:extLst>
              <a:ext uri="{FF2B5EF4-FFF2-40B4-BE49-F238E27FC236}">
                <a16:creationId xmlns:a16="http://schemas.microsoft.com/office/drawing/2014/main" id="{3FB81DDD-A736-58DB-5690-960604FD19E4}"/>
              </a:ext>
            </a:extLst>
          </p:cNvPr>
          <p:cNvSpPr txBox="1"/>
          <p:nvPr/>
        </p:nvSpPr>
        <p:spPr>
          <a:xfrm>
            <a:off x="5275348" y="3896900"/>
            <a:ext cx="415498" cy="369332"/>
          </a:xfrm>
          <a:prstGeom prst="rect">
            <a:avLst/>
          </a:prstGeom>
          <a:noFill/>
        </p:spPr>
        <p:txBody>
          <a:bodyPr wrap="none" rtlCol="0">
            <a:spAutoFit/>
          </a:bodyPr>
          <a:lstStyle/>
          <a:p>
            <a:r>
              <a:rPr kumimoji="1" lang="ja-JP" altLang="en-US" dirty="0"/>
              <a:t>＊</a:t>
            </a:r>
          </a:p>
        </p:txBody>
      </p:sp>
      <p:sp>
        <p:nvSpPr>
          <p:cNvPr id="10" name="テキスト ボックス 9">
            <a:extLst>
              <a:ext uri="{FF2B5EF4-FFF2-40B4-BE49-F238E27FC236}">
                <a16:creationId xmlns:a16="http://schemas.microsoft.com/office/drawing/2014/main" id="{6A071B63-980D-6EFB-152A-709F29EA5504}"/>
              </a:ext>
            </a:extLst>
          </p:cNvPr>
          <p:cNvSpPr txBox="1"/>
          <p:nvPr/>
        </p:nvSpPr>
        <p:spPr>
          <a:xfrm>
            <a:off x="11323474" y="2944684"/>
            <a:ext cx="415498" cy="369332"/>
          </a:xfrm>
          <a:prstGeom prst="rect">
            <a:avLst/>
          </a:prstGeom>
          <a:noFill/>
        </p:spPr>
        <p:txBody>
          <a:bodyPr wrap="none" rtlCol="0">
            <a:spAutoFit/>
          </a:bodyPr>
          <a:lstStyle/>
          <a:p>
            <a:r>
              <a:rPr kumimoji="1" lang="ja-JP" altLang="en-US" dirty="0"/>
              <a:t>＊</a:t>
            </a:r>
          </a:p>
        </p:txBody>
      </p:sp>
      <p:sp>
        <p:nvSpPr>
          <p:cNvPr id="11" name="テキスト ボックス 10">
            <a:extLst>
              <a:ext uri="{FF2B5EF4-FFF2-40B4-BE49-F238E27FC236}">
                <a16:creationId xmlns:a16="http://schemas.microsoft.com/office/drawing/2014/main" id="{2170E686-7A27-DB38-A5A5-8D57EFBFD667}"/>
              </a:ext>
            </a:extLst>
          </p:cNvPr>
          <p:cNvSpPr txBox="1"/>
          <p:nvPr/>
        </p:nvSpPr>
        <p:spPr>
          <a:xfrm>
            <a:off x="11323474" y="3466695"/>
            <a:ext cx="415498" cy="369332"/>
          </a:xfrm>
          <a:prstGeom prst="rect">
            <a:avLst/>
          </a:prstGeom>
          <a:noFill/>
        </p:spPr>
        <p:txBody>
          <a:bodyPr wrap="none" rtlCol="0">
            <a:spAutoFit/>
          </a:bodyPr>
          <a:lstStyle/>
          <a:p>
            <a:r>
              <a:rPr kumimoji="1" lang="ja-JP" altLang="en-US" dirty="0"/>
              <a:t>＊</a:t>
            </a:r>
          </a:p>
        </p:txBody>
      </p:sp>
      <p:sp>
        <p:nvSpPr>
          <p:cNvPr id="15" name="テキスト ボックス 14">
            <a:extLst>
              <a:ext uri="{FF2B5EF4-FFF2-40B4-BE49-F238E27FC236}">
                <a16:creationId xmlns:a16="http://schemas.microsoft.com/office/drawing/2014/main" id="{8D2000AE-7D68-D1B2-16D6-7FA1EF80618E}"/>
              </a:ext>
            </a:extLst>
          </p:cNvPr>
          <p:cNvSpPr txBox="1"/>
          <p:nvPr/>
        </p:nvSpPr>
        <p:spPr>
          <a:xfrm>
            <a:off x="11323474" y="4015299"/>
            <a:ext cx="415498" cy="369332"/>
          </a:xfrm>
          <a:prstGeom prst="rect">
            <a:avLst/>
          </a:prstGeom>
          <a:noFill/>
        </p:spPr>
        <p:txBody>
          <a:bodyPr wrap="none" rtlCol="0">
            <a:spAutoFit/>
          </a:bodyPr>
          <a:lstStyle/>
          <a:p>
            <a:r>
              <a:rPr kumimoji="1" lang="ja-JP" altLang="en-US" dirty="0"/>
              <a:t>＊</a:t>
            </a:r>
          </a:p>
        </p:txBody>
      </p:sp>
      <p:sp>
        <p:nvSpPr>
          <p:cNvPr id="16" name="テキスト ボックス 15">
            <a:extLst>
              <a:ext uri="{FF2B5EF4-FFF2-40B4-BE49-F238E27FC236}">
                <a16:creationId xmlns:a16="http://schemas.microsoft.com/office/drawing/2014/main" id="{03637BF2-87D1-6FD0-4741-066852ED7614}"/>
              </a:ext>
            </a:extLst>
          </p:cNvPr>
          <p:cNvSpPr txBox="1"/>
          <p:nvPr/>
        </p:nvSpPr>
        <p:spPr>
          <a:xfrm>
            <a:off x="1512951" y="2872346"/>
            <a:ext cx="849531" cy="369332"/>
          </a:xfrm>
          <a:prstGeom prst="rect">
            <a:avLst/>
          </a:prstGeom>
          <a:noFill/>
        </p:spPr>
        <p:txBody>
          <a:bodyPr wrap="square" rtlCol="0">
            <a:spAutoFit/>
          </a:bodyPr>
          <a:lstStyle/>
          <a:p>
            <a:r>
              <a:rPr kumimoji="1" lang="ja-JP" altLang="en-US" dirty="0"/>
              <a:t>小脳</a:t>
            </a:r>
          </a:p>
        </p:txBody>
      </p:sp>
      <p:sp>
        <p:nvSpPr>
          <p:cNvPr id="18" name="テキスト ボックス 17">
            <a:extLst>
              <a:ext uri="{FF2B5EF4-FFF2-40B4-BE49-F238E27FC236}">
                <a16:creationId xmlns:a16="http://schemas.microsoft.com/office/drawing/2014/main" id="{AC8468FA-85ED-8684-22F7-303CFABDD5FD}"/>
              </a:ext>
            </a:extLst>
          </p:cNvPr>
          <p:cNvSpPr txBox="1"/>
          <p:nvPr/>
        </p:nvSpPr>
        <p:spPr>
          <a:xfrm>
            <a:off x="7687187" y="2944684"/>
            <a:ext cx="849531" cy="369332"/>
          </a:xfrm>
          <a:prstGeom prst="rect">
            <a:avLst/>
          </a:prstGeom>
          <a:noFill/>
        </p:spPr>
        <p:txBody>
          <a:bodyPr wrap="square" rtlCol="0">
            <a:spAutoFit/>
          </a:bodyPr>
          <a:lstStyle/>
          <a:p>
            <a:r>
              <a:rPr kumimoji="1" lang="ja-JP" altLang="en-US" dirty="0"/>
              <a:t>小脳</a:t>
            </a:r>
          </a:p>
        </p:txBody>
      </p:sp>
      <p:sp>
        <p:nvSpPr>
          <p:cNvPr id="19" name="テキスト ボックス 18">
            <a:extLst>
              <a:ext uri="{FF2B5EF4-FFF2-40B4-BE49-F238E27FC236}">
                <a16:creationId xmlns:a16="http://schemas.microsoft.com/office/drawing/2014/main" id="{6A3E2A79-B7B3-6274-A1F1-5F0E96EA066C}"/>
              </a:ext>
            </a:extLst>
          </p:cNvPr>
          <p:cNvSpPr txBox="1"/>
          <p:nvPr/>
        </p:nvSpPr>
        <p:spPr>
          <a:xfrm>
            <a:off x="1316544" y="3616323"/>
            <a:ext cx="1342396" cy="369332"/>
          </a:xfrm>
          <a:prstGeom prst="rect">
            <a:avLst/>
          </a:prstGeom>
          <a:noFill/>
        </p:spPr>
        <p:txBody>
          <a:bodyPr wrap="square" rtlCol="0">
            <a:spAutoFit/>
          </a:bodyPr>
          <a:lstStyle/>
          <a:p>
            <a:r>
              <a:rPr kumimoji="1" lang="ja-JP" altLang="en-US" dirty="0"/>
              <a:t>橋・延髄</a:t>
            </a:r>
          </a:p>
        </p:txBody>
      </p:sp>
      <p:sp>
        <p:nvSpPr>
          <p:cNvPr id="20" name="テキスト ボックス 19">
            <a:extLst>
              <a:ext uri="{FF2B5EF4-FFF2-40B4-BE49-F238E27FC236}">
                <a16:creationId xmlns:a16="http://schemas.microsoft.com/office/drawing/2014/main" id="{D58C48DB-E3FD-AB0F-0498-5585D009F113}"/>
              </a:ext>
            </a:extLst>
          </p:cNvPr>
          <p:cNvSpPr txBox="1"/>
          <p:nvPr/>
        </p:nvSpPr>
        <p:spPr>
          <a:xfrm>
            <a:off x="7440754" y="3759232"/>
            <a:ext cx="1342396" cy="369332"/>
          </a:xfrm>
          <a:prstGeom prst="rect">
            <a:avLst/>
          </a:prstGeom>
          <a:noFill/>
        </p:spPr>
        <p:txBody>
          <a:bodyPr wrap="square" rtlCol="0">
            <a:spAutoFit/>
          </a:bodyPr>
          <a:lstStyle/>
          <a:p>
            <a:r>
              <a:rPr kumimoji="1" lang="ja-JP" altLang="en-US" dirty="0"/>
              <a:t>橋・延髄</a:t>
            </a:r>
          </a:p>
        </p:txBody>
      </p:sp>
      <p:sp>
        <p:nvSpPr>
          <p:cNvPr id="21" name="テキスト ボックス 20">
            <a:extLst>
              <a:ext uri="{FF2B5EF4-FFF2-40B4-BE49-F238E27FC236}">
                <a16:creationId xmlns:a16="http://schemas.microsoft.com/office/drawing/2014/main" id="{745680BC-6885-2D41-8ED9-1C8F1AAAC7D5}"/>
              </a:ext>
            </a:extLst>
          </p:cNvPr>
          <p:cNvSpPr txBox="1"/>
          <p:nvPr/>
        </p:nvSpPr>
        <p:spPr>
          <a:xfrm>
            <a:off x="1441910" y="4015299"/>
            <a:ext cx="849531" cy="369332"/>
          </a:xfrm>
          <a:prstGeom prst="rect">
            <a:avLst/>
          </a:prstGeom>
          <a:noFill/>
        </p:spPr>
        <p:txBody>
          <a:bodyPr wrap="square" rtlCol="0">
            <a:spAutoFit/>
          </a:bodyPr>
          <a:lstStyle/>
          <a:p>
            <a:r>
              <a:rPr kumimoji="1" lang="ja-JP" altLang="en-US" dirty="0"/>
              <a:t>視床</a:t>
            </a:r>
          </a:p>
        </p:txBody>
      </p:sp>
      <p:sp>
        <p:nvSpPr>
          <p:cNvPr id="22" name="テキスト ボックス 21">
            <a:extLst>
              <a:ext uri="{FF2B5EF4-FFF2-40B4-BE49-F238E27FC236}">
                <a16:creationId xmlns:a16="http://schemas.microsoft.com/office/drawing/2014/main" id="{79029300-D846-8A59-7679-F1F7DBDEF5C6}"/>
              </a:ext>
            </a:extLst>
          </p:cNvPr>
          <p:cNvSpPr txBox="1"/>
          <p:nvPr/>
        </p:nvSpPr>
        <p:spPr>
          <a:xfrm>
            <a:off x="7591445" y="4144832"/>
            <a:ext cx="849531" cy="369332"/>
          </a:xfrm>
          <a:prstGeom prst="rect">
            <a:avLst/>
          </a:prstGeom>
          <a:noFill/>
        </p:spPr>
        <p:txBody>
          <a:bodyPr wrap="square" rtlCol="0">
            <a:spAutoFit/>
          </a:bodyPr>
          <a:lstStyle/>
          <a:p>
            <a:r>
              <a:rPr kumimoji="1" lang="ja-JP" altLang="en-US" dirty="0"/>
              <a:t>視床</a:t>
            </a:r>
          </a:p>
        </p:txBody>
      </p:sp>
      <p:sp>
        <p:nvSpPr>
          <p:cNvPr id="23" name="テキスト ボックス 22">
            <a:extLst>
              <a:ext uri="{FF2B5EF4-FFF2-40B4-BE49-F238E27FC236}">
                <a16:creationId xmlns:a16="http://schemas.microsoft.com/office/drawing/2014/main" id="{2B472DDA-E4DA-DE0D-381F-45F49C9051B6}"/>
              </a:ext>
            </a:extLst>
          </p:cNvPr>
          <p:cNvSpPr txBox="1"/>
          <p:nvPr/>
        </p:nvSpPr>
        <p:spPr>
          <a:xfrm>
            <a:off x="1441909" y="4502358"/>
            <a:ext cx="849531" cy="369332"/>
          </a:xfrm>
          <a:prstGeom prst="rect">
            <a:avLst/>
          </a:prstGeom>
          <a:noFill/>
        </p:spPr>
        <p:txBody>
          <a:bodyPr wrap="square" rtlCol="0">
            <a:spAutoFit/>
          </a:bodyPr>
          <a:lstStyle/>
          <a:p>
            <a:r>
              <a:rPr kumimoji="1" lang="ja-JP" altLang="en-US" dirty="0"/>
              <a:t>被殻</a:t>
            </a:r>
          </a:p>
        </p:txBody>
      </p:sp>
      <p:sp>
        <p:nvSpPr>
          <p:cNvPr id="24" name="テキスト ボックス 23">
            <a:extLst>
              <a:ext uri="{FF2B5EF4-FFF2-40B4-BE49-F238E27FC236}">
                <a16:creationId xmlns:a16="http://schemas.microsoft.com/office/drawing/2014/main" id="{44D8A09D-644F-76DA-0754-7CCA0F866503}"/>
              </a:ext>
            </a:extLst>
          </p:cNvPr>
          <p:cNvSpPr txBox="1"/>
          <p:nvPr/>
        </p:nvSpPr>
        <p:spPr>
          <a:xfrm>
            <a:off x="7591444" y="4612904"/>
            <a:ext cx="849531" cy="369332"/>
          </a:xfrm>
          <a:prstGeom prst="rect">
            <a:avLst/>
          </a:prstGeom>
          <a:noFill/>
        </p:spPr>
        <p:txBody>
          <a:bodyPr wrap="square" rtlCol="0">
            <a:spAutoFit/>
          </a:bodyPr>
          <a:lstStyle/>
          <a:p>
            <a:r>
              <a:rPr kumimoji="1" lang="ja-JP" altLang="en-US" dirty="0"/>
              <a:t>被殻</a:t>
            </a:r>
          </a:p>
        </p:txBody>
      </p:sp>
      <p:sp>
        <p:nvSpPr>
          <p:cNvPr id="25" name="テキスト ボックス 24">
            <a:extLst>
              <a:ext uri="{FF2B5EF4-FFF2-40B4-BE49-F238E27FC236}">
                <a16:creationId xmlns:a16="http://schemas.microsoft.com/office/drawing/2014/main" id="{23BFF283-96C6-C57B-A950-C926B8D4D23A}"/>
              </a:ext>
            </a:extLst>
          </p:cNvPr>
          <p:cNvSpPr txBox="1"/>
          <p:nvPr/>
        </p:nvSpPr>
        <p:spPr>
          <a:xfrm>
            <a:off x="1337522" y="5153298"/>
            <a:ext cx="1058303" cy="369332"/>
          </a:xfrm>
          <a:prstGeom prst="rect">
            <a:avLst/>
          </a:prstGeom>
          <a:noFill/>
        </p:spPr>
        <p:txBody>
          <a:bodyPr wrap="square" rtlCol="0">
            <a:spAutoFit/>
          </a:bodyPr>
          <a:lstStyle/>
          <a:p>
            <a:r>
              <a:rPr kumimoji="1" lang="ja-JP" altLang="en-US" dirty="0"/>
              <a:t>放線冠</a:t>
            </a:r>
          </a:p>
        </p:txBody>
      </p:sp>
      <p:sp>
        <p:nvSpPr>
          <p:cNvPr id="26" name="テキスト ボックス 25">
            <a:extLst>
              <a:ext uri="{FF2B5EF4-FFF2-40B4-BE49-F238E27FC236}">
                <a16:creationId xmlns:a16="http://schemas.microsoft.com/office/drawing/2014/main" id="{8F584F22-15F1-9039-4641-EB3BA83D46C7}"/>
              </a:ext>
            </a:extLst>
          </p:cNvPr>
          <p:cNvSpPr txBox="1"/>
          <p:nvPr/>
        </p:nvSpPr>
        <p:spPr>
          <a:xfrm>
            <a:off x="7582800" y="5413304"/>
            <a:ext cx="1058303" cy="369332"/>
          </a:xfrm>
          <a:prstGeom prst="rect">
            <a:avLst/>
          </a:prstGeom>
          <a:noFill/>
        </p:spPr>
        <p:txBody>
          <a:bodyPr wrap="square" rtlCol="0">
            <a:spAutoFit/>
          </a:bodyPr>
          <a:lstStyle/>
          <a:p>
            <a:r>
              <a:rPr kumimoji="1" lang="ja-JP" altLang="en-US" dirty="0"/>
              <a:t>放線冠</a:t>
            </a:r>
          </a:p>
        </p:txBody>
      </p:sp>
    </p:spTree>
    <p:extLst>
      <p:ext uri="{BB962C8B-B14F-4D97-AF65-F5344CB8AC3E}">
        <p14:creationId xmlns:p14="http://schemas.microsoft.com/office/powerpoint/2010/main" val="597864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0"/>
            <a:ext cx="10515600" cy="1325563"/>
          </a:xfrm>
        </p:spPr>
        <p:txBody>
          <a:bodyPr/>
          <a:lstStyle/>
          <a:p>
            <a:r>
              <a:rPr kumimoji="1" lang="ja-JP" altLang="en-US" dirty="0"/>
              <a:t>考察</a:t>
            </a:r>
          </a:p>
        </p:txBody>
      </p:sp>
      <p:sp>
        <p:nvSpPr>
          <p:cNvPr id="3" name="コンテンツ プレースホルダー 2"/>
          <p:cNvSpPr>
            <a:spLocks noGrp="1"/>
          </p:cNvSpPr>
          <p:nvPr>
            <p:ph idx="1"/>
          </p:nvPr>
        </p:nvSpPr>
        <p:spPr>
          <a:xfrm>
            <a:off x="838200" y="1150711"/>
            <a:ext cx="10515600" cy="5293632"/>
          </a:xfrm>
        </p:spPr>
        <p:txBody>
          <a:bodyPr>
            <a:normAutofit/>
          </a:bodyPr>
          <a:lstStyle/>
          <a:p>
            <a:r>
              <a:rPr kumimoji="1" lang="en-US" altLang="ja-JP" dirty="0"/>
              <a:t>RAS</a:t>
            </a:r>
            <a:r>
              <a:rPr kumimoji="1" lang="ja-JP" altLang="en-US" dirty="0"/>
              <a:t>は小脳、橋・延髄、視床のグループの歩行速度と歩幅を向上させた。しかし、被殻と放線冠のグループでは有意な向上はみとめられなかった。この結果から、</a:t>
            </a:r>
            <a:r>
              <a:rPr kumimoji="1" lang="en-US" altLang="ja-JP" dirty="0"/>
              <a:t>RAS</a:t>
            </a:r>
            <a:r>
              <a:rPr kumimoji="1" lang="ja-JP" altLang="en-US" dirty="0"/>
              <a:t>の効果は損傷部位によって異なることが示された。そして、</a:t>
            </a:r>
            <a:r>
              <a:rPr kumimoji="1" lang="en-US" altLang="ja-JP" dirty="0"/>
              <a:t>RAS</a:t>
            </a:r>
            <a:r>
              <a:rPr kumimoji="1" lang="ja-JP" altLang="en-US" dirty="0"/>
              <a:t>を用いた歩行訓練は特定の損傷部位に対して有効であると考える。</a:t>
            </a:r>
            <a:endParaRPr kumimoji="1" lang="en-US" altLang="ja-JP" dirty="0"/>
          </a:p>
          <a:p>
            <a:r>
              <a:rPr lang="en-US" altLang="ja-JP" dirty="0"/>
              <a:t>RAS</a:t>
            </a:r>
            <a:r>
              <a:rPr lang="ja-JP" altLang="en-US" dirty="0"/>
              <a:t>が影響を及ぼした小脳、橋・延髄、視床損傷は運動のタイミングに障害をきたす。従って、リズムを提示することでこれらのグループのタイミング障害を補ったと考える。</a:t>
            </a:r>
            <a:endParaRPr lang="en-US" altLang="ja-JP" dirty="0"/>
          </a:p>
          <a:p>
            <a:r>
              <a:rPr lang="en-US" altLang="ja-JP" dirty="0"/>
              <a:t>RAS</a:t>
            </a:r>
            <a:r>
              <a:rPr lang="ja-JP" altLang="en-US" dirty="0"/>
              <a:t>の影響がなかった被殻と放線冠損傷も運動タイミングに支障が出ることがあるが、症例の数は少ない。そして、被殻の場合は運動タイミングの障害は両側損傷でおこる。今回の被殻損傷グループは片側損傷であり、運動タイミング機能は保たれていたと考える。</a:t>
            </a:r>
          </a:p>
          <a:p>
            <a:endParaRPr lang="ja-JP" altLang="en-US" dirty="0"/>
          </a:p>
          <a:p>
            <a:endParaRPr kumimoji="1" lang="en-US" altLang="ja-JP" dirty="0"/>
          </a:p>
          <a:p>
            <a:endParaRPr kumimoji="1" lang="ja-JP" altLang="en-US" dirty="0"/>
          </a:p>
        </p:txBody>
      </p:sp>
    </p:spTree>
    <p:extLst>
      <p:ext uri="{BB962C8B-B14F-4D97-AF65-F5344CB8AC3E}">
        <p14:creationId xmlns:p14="http://schemas.microsoft.com/office/powerpoint/2010/main" val="1416423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0"/>
            <a:ext cx="10515600" cy="1325563"/>
          </a:xfrm>
        </p:spPr>
        <p:txBody>
          <a:bodyPr/>
          <a:lstStyle/>
          <a:p>
            <a:r>
              <a:rPr kumimoji="1" lang="ja-JP" altLang="en-US" dirty="0"/>
              <a:t>まとめ</a:t>
            </a:r>
          </a:p>
        </p:txBody>
      </p:sp>
      <p:sp>
        <p:nvSpPr>
          <p:cNvPr id="3" name="コンテンツ プレースホルダー 2"/>
          <p:cNvSpPr>
            <a:spLocks noGrp="1"/>
          </p:cNvSpPr>
          <p:nvPr>
            <p:ph idx="1"/>
          </p:nvPr>
        </p:nvSpPr>
        <p:spPr>
          <a:xfrm>
            <a:off x="838200" y="1325563"/>
            <a:ext cx="10515600" cy="4851400"/>
          </a:xfrm>
        </p:spPr>
        <p:txBody>
          <a:bodyPr/>
          <a:lstStyle/>
          <a:p>
            <a:r>
              <a:rPr kumimoji="1" lang="en-US" altLang="ja-JP" dirty="0"/>
              <a:t>RAS</a:t>
            </a:r>
            <a:r>
              <a:rPr kumimoji="1" lang="ja-JP" altLang="en-US" dirty="0"/>
              <a:t>は、運動のタイミングと歩行リズムに支障をきたす小脳、橋・延髄、視床損傷グループに対して有効であった。</a:t>
            </a:r>
          </a:p>
        </p:txBody>
      </p:sp>
    </p:spTree>
    <p:extLst>
      <p:ext uri="{BB962C8B-B14F-4D97-AF65-F5344CB8AC3E}">
        <p14:creationId xmlns:p14="http://schemas.microsoft.com/office/powerpoint/2010/main" val="30629904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2470</TotalTime>
  <Words>824</Words>
  <Application>Microsoft Office PowerPoint</Application>
  <PresentationFormat>ワイド画面</PresentationFormat>
  <Paragraphs>115</Paragraphs>
  <Slides>8</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Arial</vt:lpstr>
      <vt:lpstr>Calibri</vt:lpstr>
      <vt:lpstr>Calibri Light</vt:lpstr>
      <vt:lpstr>Century</vt:lpstr>
      <vt:lpstr>Times New Roman</vt:lpstr>
      <vt:lpstr>Office テーマ</vt:lpstr>
      <vt:lpstr>リズム聴覚刺激（Rhythmic Auditory Stimulation: RAS)の即時効果: 脳卒中による損傷部位別</vt:lpstr>
      <vt:lpstr>はじめに</vt:lpstr>
      <vt:lpstr>対象</vt:lpstr>
      <vt:lpstr>方法</vt:lpstr>
      <vt:lpstr>方法（評価）</vt:lpstr>
      <vt:lpstr>結果</vt:lpstr>
      <vt:lpstr>考察</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小日向直美</dc:creator>
  <cp:lastModifiedBy>直美 小日向</cp:lastModifiedBy>
  <cp:revision>21</cp:revision>
  <dcterms:created xsi:type="dcterms:W3CDTF">2017-10-14T01:00:48Z</dcterms:created>
  <dcterms:modified xsi:type="dcterms:W3CDTF">2023-08-03T07:32:35Z</dcterms:modified>
</cp:coreProperties>
</file>