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2" r:id="rId5"/>
    <p:sldId id="263" r:id="rId6"/>
    <p:sldId id="260" r:id="rId7"/>
    <p:sldId id="261" r:id="rId8"/>
    <p:sldId id="271"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9506" autoAdjust="0"/>
  </p:normalViewPr>
  <p:slideViewPr>
    <p:cSldViewPr snapToGrid="0">
      <p:cViewPr varScale="1">
        <p:scale>
          <a:sx n="50" d="100"/>
          <a:sy n="50" d="100"/>
        </p:scale>
        <p:origin x="12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B44E3E-9912-43BF-9324-F0524EC4B8A8}" type="datetimeFigureOut">
              <a:rPr kumimoji="1" lang="ja-JP" altLang="en-US" smtClean="0"/>
              <a:t>2023/8/3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D68D2B-AB60-4945-8BF6-547572F54660}" type="slidenum">
              <a:rPr kumimoji="1" lang="ja-JP" altLang="en-US" smtClean="0"/>
              <a:t>‹#›</a:t>
            </a:fld>
            <a:endParaRPr kumimoji="1" lang="ja-JP" altLang="en-US"/>
          </a:p>
        </p:txBody>
      </p:sp>
    </p:spTree>
    <p:extLst>
      <p:ext uri="{BB962C8B-B14F-4D97-AF65-F5344CB8AC3E}">
        <p14:creationId xmlns:p14="http://schemas.microsoft.com/office/powerpoint/2010/main" val="36782504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2</a:t>
            </a:fld>
            <a:endParaRPr kumimoji="1" lang="ja-JP" altLang="en-US"/>
          </a:p>
        </p:txBody>
      </p:sp>
    </p:spTree>
    <p:extLst>
      <p:ext uri="{BB962C8B-B14F-4D97-AF65-F5344CB8AC3E}">
        <p14:creationId xmlns:p14="http://schemas.microsoft.com/office/powerpoint/2010/main" val="152325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3</a:t>
            </a:fld>
            <a:endParaRPr kumimoji="1" lang="ja-JP" altLang="en-US"/>
          </a:p>
        </p:txBody>
      </p:sp>
    </p:spTree>
    <p:extLst>
      <p:ext uri="{BB962C8B-B14F-4D97-AF65-F5344CB8AC3E}">
        <p14:creationId xmlns:p14="http://schemas.microsoft.com/office/powerpoint/2010/main" val="3097394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4</a:t>
            </a:fld>
            <a:endParaRPr kumimoji="1" lang="ja-JP" altLang="en-US"/>
          </a:p>
        </p:txBody>
      </p:sp>
    </p:spTree>
    <p:extLst>
      <p:ext uri="{BB962C8B-B14F-4D97-AF65-F5344CB8AC3E}">
        <p14:creationId xmlns:p14="http://schemas.microsoft.com/office/powerpoint/2010/main" val="3626621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5</a:t>
            </a:fld>
            <a:endParaRPr kumimoji="1" lang="ja-JP" altLang="en-US"/>
          </a:p>
        </p:txBody>
      </p:sp>
    </p:spTree>
    <p:extLst>
      <p:ext uri="{BB962C8B-B14F-4D97-AF65-F5344CB8AC3E}">
        <p14:creationId xmlns:p14="http://schemas.microsoft.com/office/powerpoint/2010/main" val="2210545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7</a:t>
            </a:fld>
            <a:endParaRPr kumimoji="1" lang="ja-JP" altLang="en-US"/>
          </a:p>
        </p:txBody>
      </p:sp>
    </p:spTree>
    <p:extLst>
      <p:ext uri="{BB962C8B-B14F-4D97-AF65-F5344CB8AC3E}">
        <p14:creationId xmlns:p14="http://schemas.microsoft.com/office/powerpoint/2010/main" val="2769578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D68D2B-AB60-4945-8BF6-547572F54660}" type="slidenum">
              <a:rPr kumimoji="1" lang="ja-JP" altLang="en-US" smtClean="0"/>
              <a:t>8</a:t>
            </a:fld>
            <a:endParaRPr kumimoji="1" lang="ja-JP" altLang="en-US"/>
          </a:p>
        </p:txBody>
      </p:sp>
    </p:spTree>
    <p:extLst>
      <p:ext uri="{BB962C8B-B14F-4D97-AF65-F5344CB8AC3E}">
        <p14:creationId xmlns:p14="http://schemas.microsoft.com/office/powerpoint/2010/main" val="1336452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2372300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2083587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335455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166178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410711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195919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4060864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107922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1609739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184915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1E567D-B703-42DF-94D0-34C018D04867}"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817778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E567D-B703-42DF-94D0-34C018D04867}" type="datetimeFigureOut">
              <a:rPr kumimoji="1" lang="ja-JP" altLang="en-US" smtClean="0"/>
              <a:t>2023/8/3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0DA01-0FA3-45F7-A6E5-11F7E3D21F7D}" type="slidenum">
              <a:rPr kumimoji="1" lang="ja-JP" altLang="en-US" smtClean="0"/>
              <a:t>‹#›</a:t>
            </a:fld>
            <a:endParaRPr kumimoji="1" lang="ja-JP" altLang="en-US"/>
          </a:p>
        </p:txBody>
      </p:sp>
    </p:spTree>
    <p:extLst>
      <p:ext uri="{BB962C8B-B14F-4D97-AF65-F5344CB8AC3E}">
        <p14:creationId xmlns:p14="http://schemas.microsoft.com/office/powerpoint/2010/main" val="3382413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8843" y="507468"/>
            <a:ext cx="11827565" cy="2387600"/>
          </a:xfrm>
        </p:spPr>
        <p:txBody>
          <a:bodyPr>
            <a:normAutofit/>
          </a:bodyPr>
          <a:lstStyle/>
          <a:p>
            <a:r>
              <a:rPr lang="ja-JP" altLang="en-US" sz="4000" dirty="0"/>
              <a:t>リズム聴覚刺激（</a:t>
            </a:r>
            <a:r>
              <a:rPr lang="en-US" altLang="ja-JP" sz="4000" dirty="0"/>
              <a:t>Rhythmic Auditory Stimulation: RAS)</a:t>
            </a:r>
            <a:r>
              <a:rPr lang="ja-JP" altLang="en-US" sz="4000" dirty="0"/>
              <a:t>の即時効果</a:t>
            </a:r>
            <a:r>
              <a:rPr lang="en-US" altLang="ja-JP" sz="4000" dirty="0"/>
              <a:t>:</a:t>
            </a:r>
            <a:br>
              <a:rPr lang="en-US" altLang="ja-JP" sz="4000" dirty="0"/>
            </a:br>
            <a:r>
              <a:rPr lang="ja-JP" altLang="en-US" sz="4000" dirty="0"/>
              <a:t>脳卒中による損傷部位別</a:t>
            </a:r>
            <a:endParaRPr kumimoji="1" lang="ja-JP" altLang="en-US" sz="4000" dirty="0"/>
          </a:p>
        </p:txBody>
      </p:sp>
      <p:sp>
        <p:nvSpPr>
          <p:cNvPr id="3" name="サブタイトル 2"/>
          <p:cNvSpPr>
            <a:spLocks noGrp="1"/>
          </p:cNvSpPr>
          <p:nvPr>
            <p:ph type="subTitle" idx="1"/>
          </p:nvPr>
        </p:nvSpPr>
        <p:spPr>
          <a:xfrm>
            <a:off x="1033442" y="3040540"/>
            <a:ext cx="10138365" cy="1997765"/>
          </a:xfrm>
        </p:spPr>
        <p:txBody>
          <a:bodyPr>
            <a:normAutofit/>
          </a:bodyPr>
          <a:lstStyle/>
          <a:p>
            <a:r>
              <a:rPr lang="en-US" altLang="ja-JP" sz="4000" dirty="0" err="1"/>
              <a:t>Kobinata</a:t>
            </a:r>
            <a:r>
              <a:rPr lang="en-US" altLang="ja-JP" sz="4000" dirty="0"/>
              <a:t> N., Ueno M., </a:t>
            </a:r>
            <a:r>
              <a:rPr lang="en-US" altLang="ja-JP" sz="4000" dirty="0" err="1"/>
              <a:t>Imanishi</a:t>
            </a:r>
            <a:r>
              <a:rPr lang="en-US" altLang="ja-JP" sz="4000" dirty="0"/>
              <a:t> Y., Yoshikawa H.</a:t>
            </a:r>
          </a:p>
          <a:p>
            <a:r>
              <a:rPr lang="en-US" altLang="ja-JP" sz="4000" dirty="0"/>
              <a:t>The Journal of Physical Therapy Science 28:2441-2444, 2016</a:t>
            </a:r>
            <a:endParaRPr kumimoji="1" lang="ja-JP" altLang="en-US" sz="4000" dirty="0"/>
          </a:p>
        </p:txBody>
      </p:sp>
    </p:spTree>
    <p:extLst>
      <p:ext uri="{BB962C8B-B14F-4D97-AF65-F5344CB8AC3E}">
        <p14:creationId xmlns:p14="http://schemas.microsoft.com/office/powerpoint/2010/main" val="2269402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lang="ja-JP" altLang="en-US" dirty="0"/>
              <a:t>はじめに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パーキンソン病の歩行訓練では音楽やメトロノーム音を聴覚合図として使用されて</a:t>
            </a:r>
            <a:r>
              <a:rPr lang="ja-JP" altLang="en-US" dirty="0"/>
              <a:t>いる。近年、脳卒中の歩行訓練に聴覚合図を使用することが有用であると認められてきた。タウトら（</a:t>
            </a:r>
            <a:r>
              <a:rPr lang="en-US" altLang="ja-JP" dirty="0"/>
              <a:t>2007</a:t>
            </a:r>
            <a:r>
              <a:rPr lang="ja-JP" altLang="en-US" dirty="0"/>
              <a:t>）によると、</a:t>
            </a:r>
            <a:r>
              <a:rPr lang="en-US" altLang="ja-JP" dirty="0" err="1"/>
              <a:t>Bobath</a:t>
            </a:r>
            <a:r>
              <a:rPr lang="ja-JP" altLang="en-US" dirty="0"/>
              <a:t>をベースとする理学療法アプローチに比べ、</a:t>
            </a:r>
            <a:r>
              <a:rPr lang="en-US" altLang="ja-JP" dirty="0"/>
              <a:t>Rhythmic</a:t>
            </a:r>
            <a:r>
              <a:rPr lang="ja-JP" altLang="en-US" dirty="0"/>
              <a:t>　</a:t>
            </a:r>
            <a:r>
              <a:rPr lang="en-US" altLang="ja-JP" dirty="0"/>
              <a:t>Auditory</a:t>
            </a:r>
            <a:r>
              <a:rPr lang="ja-JP" altLang="en-US" dirty="0"/>
              <a:t> </a:t>
            </a:r>
            <a:r>
              <a:rPr lang="en-US" altLang="ja-JP" dirty="0"/>
              <a:t>Stimulation</a:t>
            </a:r>
            <a:r>
              <a:rPr lang="ja-JP" altLang="en-US" dirty="0"/>
              <a:t>（</a:t>
            </a:r>
            <a:r>
              <a:rPr lang="en-US" altLang="ja-JP" dirty="0"/>
              <a:t>RAS)</a:t>
            </a:r>
            <a:r>
              <a:rPr lang="ja-JP" altLang="en-US" dirty="0"/>
              <a:t>を用いた訓練が歩行速度、歩幅、歩行率、左右対称性において有意に改善した。</a:t>
            </a:r>
            <a:endParaRPr lang="en-US" altLang="ja-JP" dirty="0"/>
          </a:p>
          <a:p>
            <a:r>
              <a:rPr lang="ja-JP" altLang="en-US" dirty="0"/>
              <a:t>しかし、</a:t>
            </a:r>
            <a:r>
              <a:rPr lang="en-US" altLang="ja-JP" dirty="0"/>
              <a:t>RAS</a:t>
            </a:r>
            <a:r>
              <a:rPr lang="ja-JP" altLang="en-US" dirty="0"/>
              <a:t>が脳のどの部位に働きかけるのか、また運動出力に</a:t>
            </a:r>
            <a:r>
              <a:rPr lang="ja-JP" altLang="en-US" dirty="0" err="1"/>
              <a:t>ど</a:t>
            </a:r>
            <a:r>
              <a:rPr lang="ja-JP" altLang="en-US" dirty="0"/>
              <a:t>　のように影響するかは明らかになっていない。</a:t>
            </a:r>
            <a:endParaRPr lang="en-US" altLang="ja-JP" dirty="0"/>
          </a:p>
          <a:p>
            <a:r>
              <a:rPr lang="ja-JP" altLang="en-US" dirty="0"/>
              <a:t>この研究では、脳卒中患者の損傷部位別</a:t>
            </a:r>
            <a:r>
              <a:rPr lang="en-US" altLang="ja-JP" dirty="0"/>
              <a:t>(</a:t>
            </a:r>
            <a:r>
              <a:rPr lang="ja-JP" altLang="en-US" dirty="0"/>
              <a:t>小脳、橋・延髄、視床、被殻、放線冠）で</a:t>
            </a:r>
            <a:r>
              <a:rPr lang="en-US" altLang="ja-JP" dirty="0"/>
              <a:t>RAS</a:t>
            </a:r>
            <a:r>
              <a:rPr lang="ja-JP" altLang="en-US" dirty="0"/>
              <a:t>の即時効果を検討した。</a:t>
            </a:r>
            <a:endParaRPr lang="en-US" altLang="ja-JP" dirty="0"/>
          </a:p>
          <a:p>
            <a:endParaRPr lang="en-US" altLang="ja-JP" dirty="0"/>
          </a:p>
        </p:txBody>
      </p:sp>
    </p:spTree>
    <p:extLst>
      <p:ext uri="{BB962C8B-B14F-4D97-AF65-F5344CB8AC3E}">
        <p14:creationId xmlns:p14="http://schemas.microsoft.com/office/powerpoint/2010/main" val="82543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a:t>対象</a:t>
            </a:r>
          </a:p>
        </p:txBody>
      </p:sp>
      <p:pic>
        <p:nvPicPr>
          <p:cNvPr id="10" name="コンテンツ プレースホルダー 9"/>
          <p:cNvPicPr>
            <a:picLocks noGrp="1" noChangeAspect="1"/>
          </p:cNvPicPr>
          <p:nvPr>
            <p:ph idx="1"/>
          </p:nvPr>
        </p:nvPicPr>
        <p:blipFill rotWithShape="1">
          <a:blip r:embed="rId3"/>
          <a:srcRect r="19637"/>
          <a:stretch/>
        </p:blipFill>
        <p:spPr>
          <a:xfrm>
            <a:off x="90142" y="2345811"/>
            <a:ext cx="12101858" cy="4613563"/>
          </a:xfrm>
          <a:prstGeom prst="rect">
            <a:avLst/>
          </a:prstGeom>
        </p:spPr>
      </p:pic>
      <p:sp>
        <p:nvSpPr>
          <p:cNvPr id="3" name="テキスト ボックス 2"/>
          <p:cNvSpPr txBox="1"/>
          <p:nvPr/>
        </p:nvSpPr>
        <p:spPr>
          <a:xfrm>
            <a:off x="496550" y="1094730"/>
            <a:ext cx="11198900" cy="830997"/>
          </a:xfrm>
          <a:prstGeom prst="rect">
            <a:avLst/>
          </a:prstGeom>
          <a:noFill/>
        </p:spPr>
        <p:txBody>
          <a:bodyPr wrap="none" rtlCol="0">
            <a:spAutoFit/>
          </a:bodyPr>
          <a:lstStyle/>
          <a:p>
            <a:r>
              <a:rPr kumimoji="1" lang="en-US" altLang="ja-JP" sz="2400" dirty="0"/>
              <a:t>2006</a:t>
            </a:r>
            <a:r>
              <a:rPr kumimoji="1" lang="ja-JP" altLang="en-US" sz="2400" dirty="0"/>
              <a:t>年</a:t>
            </a:r>
            <a:r>
              <a:rPr kumimoji="1" lang="en-US" altLang="ja-JP" sz="2400" dirty="0"/>
              <a:t>4</a:t>
            </a:r>
            <a:r>
              <a:rPr kumimoji="1" lang="ja-JP" altLang="en-US" sz="2400" dirty="0"/>
              <a:t>月から</a:t>
            </a:r>
            <a:r>
              <a:rPr kumimoji="1" lang="en-US" altLang="ja-JP" sz="2400" dirty="0"/>
              <a:t>2011</a:t>
            </a:r>
            <a:r>
              <a:rPr kumimoji="1" lang="ja-JP" altLang="en-US" sz="2400" dirty="0"/>
              <a:t>年</a:t>
            </a:r>
            <a:r>
              <a:rPr kumimoji="1" lang="en-US" altLang="ja-JP" sz="2400" dirty="0"/>
              <a:t>6</a:t>
            </a:r>
            <a:r>
              <a:rPr kumimoji="1" lang="ja-JP" altLang="en-US" sz="2400" dirty="0"/>
              <a:t>月、回復期リハビリテーション病棟に入院していた患者</a:t>
            </a:r>
            <a:r>
              <a:rPr kumimoji="1" lang="en-US" altLang="ja-JP" sz="2400" dirty="0"/>
              <a:t>105</a:t>
            </a:r>
            <a:r>
              <a:rPr kumimoji="1" lang="ja-JP" altLang="en-US" sz="2400" dirty="0"/>
              <a:t>名。</a:t>
            </a:r>
            <a:endParaRPr kumimoji="1" lang="en-US" altLang="ja-JP" sz="2400" dirty="0"/>
          </a:p>
          <a:p>
            <a:r>
              <a:rPr lang="ja-JP" altLang="en-US" sz="2400" dirty="0"/>
              <a:t>全ての患者は</a:t>
            </a:r>
            <a:r>
              <a:rPr lang="en-US" altLang="ja-JP" sz="2400" dirty="0" err="1"/>
              <a:t>Brunnstrom</a:t>
            </a:r>
            <a:r>
              <a:rPr lang="ja-JP" altLang="en-US" sz="2400" dirty="0"/>
              <a:t>ステージで</a:t>
            </a:r>
            <a:r>
              <a:rPr lang="en-US" altLang="ja-JP" sz="2400" dirty="0"/>
              <a:t>3</a:t>
            </a:r>
            <a:r>
              <a:rPr lang="ja-JP" altLang="en-US" sz="2400" dirty="0"/>
              <a:t>以上であった。</a:t>
            </a:r>
            <a:endParaRPr kumimoji="1" lang="ja-JP" altLang="en-US" sz="2400" dirty="0"/>
          </a:p>
        </p:txBody>
      </p:sp>
      <p:sp>
        <p:nvSpPr>
          <p:cNvPr id="4" name="テキスト ボックス 3">
            <a:extLst>
              <a:ext uri="{FF2B5EF4-FFF2-40B4-BE49-F238E27FC236}">
                <a16:creationId xmlns:a16="http://schemas.microsoft.com/office/drawing/2014/main" id="{68F37844-87D1-1640-F3E4-7222D352CB6C}"/>
              </a:ext>
            </a:extLst>
          </p:cNvPr>
          <p:cNvSpPr txBox="1"/>
          <p:nvPr/>
        </p:nvSpPr>
        <p:spPr>
          <a:xfrm>
            <a:off x="1638300" y="3340100"/>
            <a:ext cx="646331" cy="369332"/>
          </a:xfrm>
          <a:prstGeom prst="rect">
            <a:avLst/>
          </a:prstGeom>
          <a:noFill/>
        </p:spPr>
        <p:txBody>
          <a:bodyPr wrap="none" rtlCol="0">
            <a:spAutoFit/>
          </a:bodyPr>
          <a:lstStyle/>
          <a:p>
            <a:r>
              <a:rPr kumimoji="1" lang="ja-JP" altLang="en-US" dirty="0"/>
              <a:t>小脳</a:t>
            </a:r>
          </a:p>
        </p:txBody>
      </p:sp>
      <p:sp>
        <p:nvSpPr>
          <p:cNvPr id="5" name="テキスト ボックス 4">
            <a:extLst>
              <a:ext uri="{FF2B5EF4-FFF2-40B4-BE49-F238E27FC236}">
                <a16:creationId xmlns:a16="http://schemas.microsoft.com/office/drawing/2014/main" id="{9F69CA62-2516-4AF6-61B2-6F9BED3D0753}"/>
              </a:ext>
            </a:extLst>
          </p:cNvPr>
          <p:cNvSpPr txBox="1"/>
          <p:nvPr/>
        </p:nvSpPr>
        <p:spPr>
          <a:xfrm>
            <a:off x="1542365" y="4065173"/>
            <a:ext cx="992579" cy="369332"/>
          </a:xfrm>
          <a:prstGeom prst="rect">
            <a:avLst/>
          </a:prstGeom>
          <a:noFill/>
        </p:spPr>
        <p:txBody>
          <a:bodyPr wrap="none" rtlCol="0">
            <a:spAutoFit/>
          </a:bodyPr>
          <a:lstStyle/>
          <a:p>
            <a:r>
              <a:rPr kumimoji="1" lang="ja-JP" altLang="en-US" dirty="0"/>
              <a:t>橋・延髄</a:t>
            </a:r>
          </a:p>
        </p:txBody>
      </p:sp>
      <p:sp>
        <p:nvSpPr>
          <p:cNvPr id="6" name="テキスト ボックス 5">
            <a:extLst>
              <a:ext uri="{FF2B5EF4-FFF2-40B4-BE49-F238E27FC236}">
                <a16:creationId xmlns:a16="http://schemas.microsoft.com/office/drawing/2014/main" id="{30EFFC42-A490-2357-B3AB-85EEC4934477}"/>
              </a:ext>
            </a:extLst>
          </p:cNvPr>
          <p:cNvSpPr txBox="1"/>
          <p:nvPr/>
        </p:nvSpPr>
        <p:spPr>
          <a:xfrm>
            <a:off x="1482465" y="4432489"/>
            <a:ext cx="646331" cy="369332"/>
          </a:xfrm>
          <a:prstGeom prst="rect">
            <a:avLst/>
          </a:prstGeom>
          <a:noFill/>
        </p:spPr>
        <p:txBody>
          <a:bodyPr wrap="none" rtlCol="0">
            <a:spAutoFit/>
          </a:bodyPr>
          <a:lstStyle/>
          <a:p>
            <a:r>
              <a:rPr kumimoji="1" lang="ja-JP" altLang="en-US" dirty="0"/>
              <a:t>視床</a:t>
            </a:r>
          </a:p>
        </p:txBody>
      </p:sp>
      <p:sp>
        <p:nvSpPr>
          <p:cNvPr id="7" name="テキスト ボックス 6">
            <a:extLst>
              <a:ext uri="{FF2B5EF4-FFF2-40B4-BE49-F238E27FC236}">
                <a16:creationId xmlns:a16="http://schemas.microsoft.com/office/drawing/2014/main" id="{E5AED03B-84F2-D470-BA47-6A426A3550D1}"/>
              </a:ext>
            </a:extLst>
          </p:cNvPr>
          <p:cNvSpPr txBox="1"/>
          <p:nvPr/>
        </p:nvSpPr>
        <p:spPr>
          <a:xfrm>
            <a:off x="1481350" y="4938284"/>
            <a:ext cx="646331" cy="369332"/>
          </a:xfrm>
          <a:prstGeom prst="rect">
            <a:avLst/>
          </a:prstGeom>
          <a:noFill/>
        </p:spPr>
        <p:txBody>
          <a:bodyPr wrap="none" rtlCol="0">
            <a:spAutoFit/>
          </a:bodyPr>
          <a:lstStyle/>
          <a:p>
            <a:r>
              <a:rPr kumimoji="1" lang="ja-JP" altLang="en-US" dirty="0"/>
              <a:t>被殻</a:t>
            </a:r>
          </a:p>
        </p:txBody>
      </p:sp>
      <p:sp>
        <p:nvSpPr>
          <p:cNvPr id="8" name="テキスト ボックス 7">
            <a:extLst>
              <a:ext uri="{FF2B5EF4-FFF2-40B4-BE49-F238E27FC236}">
                <a16:creationId xmlns:a16="http://schemas.microsoft.com/office/drawing/2014/main" id="{06E44C31-2443-996C-3FB9-9DBE66BE5B84}"/>
              </a:ext>
            </a:extLst>
          </p:cNvPr>
          <p:cNvSpPr txBox="1"/>
          <p:nvPr/>
        </p:nvSpPr>
        <p:spPr>
          <a:xfrm>
            <a:off x="1689100" y="5444079"/>
            <a:ext cx="877163" cy="369332"/>
          </a:xfrm>
          <a:prstGeom prst="rect">
            <a:avLst/>
          </a:prstGeom>
          <a:noFill/>
        </p:spPr>
        <p:txBody>
          <a:bodyPr wrap="none" rtlCol="0">
            <a:spAutoFit/>
          </a:bodyPr>
          <a:lstStyle/>
          <a:p>
            <a:r>
              <a:rPr kumimoji="1" lang="ja-JP" altLang="en-US" dirty="0"/>
              <a:t>放線冠</a:t>
            </a:r>
          </a:p>
        </p:txBody>
      </p:sp>
      <p:sp>
        <p:nvSpPr>
          <p:cNvPr id="9" name="テキスト ボックス 8">
            <a:extLst>
              <a:ext uri="{FF2B5EF4-FFF2-40B4-BE49-F238E27FC236}">
                <a16:creationId xmlns:a16="http://schemas.microsoft.com/office/drawing/2014/main" id="{AA8D6F52-FDED-A681-FBB2-122F7953C4C5}"/>
              </a:ext>
            </a:extLst>
          </p:cNvPr>
          <p:cNvSpPr txBox="1"/>
          <p:nvPr/>
        </p:nvSpPr>
        <p:spPr>
          <a:xfrm>
            <a:off x="896034" y="2856304"/>
            <a:ext cx="1107996" cy="369332"/>
          </a:xfrm>
          <a:prstGeom prst="rect">
            <a:avLst/>
          </a:prstGeom>
          <a:noFill/>
        </p:spPr>
        <p:txBody>
          <a:bodyPr wrap="none" rtlCol="0">
            <a:spAutoFit/>
          </a:bodyPr>
          <a:lstStyle/>
          <a:p>
            <a:r>
              <a:rPr kumimoji="1" lang="ja-JP" altLang="en-US" dirty="0"/>
              <a:t>損傷部位</a:t>
            </a:r>
          </a:p>
        </p:txBody>
      </p:sp>
      <p:sp>
        <p:nvSpPr>
          <p:cNvPr id="11" name="テキスト ボックス 10">
            <a:extLst>
              <a:ext uri="{FF2B5EF4-FFF2-40B4-BE49-F238E27FC236}">
                <a16:creationId xmlns:a16="http://schemas.microsoft.com/office/drawing/2014/main" id="{B08EF0F8-FA68-6069-DCF9-66FFFE290767}"/>
              </a:ext>
            </a:extLst>
          </p:cNvPr>
          <p:cNvSpPr txBox="1"/>
          <p:nvPr/>
        </p:nvSpPr>
        <p:spPr>
          <a:xfrm>
            <a:off x="10078134" y="3040970"/>
            <a:ext cx="877163" cy="369332"/>
          </a:xfrm>
          <a:prstGeom prst="rect">
            <a:avLst/>
          </a:prstGeom>
          <a:noFill/>
        </p:spPr>
        <p:txBody>
          <a:bodyPr wrap="none" rtlCol="0">
            <a:spAutoFit/>
          </a:bodyPr>
          <a:lstStyle/>
          <a:p>
            <a:r>
              <a:rPr kumimoji="1" lang="ja-JP" altLang="en-US" dirty="0"/>
              <a:t>脳出血</a:t>
            </a:r>
          </a:p>
        </p:txBody>
      </p:sp>
      <p:sp>
        <p:nvSpPr>
          <p:cNvPr id="12" name="テキスト ボックス 11">
            <a:extLst>
              <a:ext uri="{FF2B5EF4-FFF2-40B4-BE49-F238E27FC236}">
                <a16:creationId xmlns:a16="http://schemas.microsoft.com/office/drawing/2014/main" id="{7E12AB38-7685-E5AD-3E5B-2A1FC53A9548}"/>
              </a:ext>
            </a:extLst>
          </p:cNvPr>
          <p:cNvSpPr txBox="1"/>
          <p:nvPr/>
        </p:nvSpPr>
        <p:spPr>
          <a:xfrm>
            <a:off x="11114859" y="3059668"/>
            <a:ext cx="877163" cy="369332"/>
          </a:xfrm>
          <a:prstGeom prst="rect">
            <a:avLst/>
          </a:prstGeom>
          <a:noFill/>
        </p:spPr>
        <p:txBody>
          <a:bodyPr wrap="none" rtlCol="0">
            <a:spAutoFit/>
          </a:bodyPr>
          <a:lstStyle/>
          <a:p>
            <a:r>
              <a:rPr kumimoji="1" lang="ja-JP" altLang="en-US" dirty="0"/>
              <a:t>脳梗塞</a:t>
            </a:r>
          </a:p>
        </p:txBody>
      </p:sp>
      <p:sp>
        <p:nvSpPr>
          <p:cNvPr id="13" name="テキスト ボックス 12">
            <a:extLst>
              <a:ext uri="{FF2B5EF4-FFF2-40B4-BE49-F238E27FC236}">
                <a16:creationId xmlns:a16="http://schemas.microsoft.com/office/drawing/2014/main" id="{7F8D3018-1D58-8293-E299-0CC36A71684B}"/>
              </a:ext>
            </a:extLst>
          </p:cNvPr>
          <p:cNvSpPr txBox="1"/>
          <p:nvPr/>
        </p:nvSpPr>
        <p:spPr>
          <a:xfrm>
            <a:off x="7800159" y="2835791"/>
            <a:ext cx="1755609" cy="369332"/>
          </a:xfrm>
          <a:prstGeom prst="rect">
            <a:avLst/>
          </a:prstGeom>
          <a:noFill/>
        </p:spPr>
        <p:txBody>
          <a:bodyPr wrap="none" rtlCol="0">
            <a:spAutoFit/>
          </a:bodyPr>
          <a:lstStyle/>
          <a:p>
            <a:r>
              <a:rPr kumimoji="1" lang="ja-JP" altLang="en-US" dirty="0"/>
              <a:t>発症からの日数</a:t>
            </a:r>
          </a:p>
        </p:txBody>
      </p:sp>
    </p:spTree>
    <p:extLst>
      <p:ext uri="{BB962C8B-B14F-4D97-AF65-F5344CB8AC3E}">
        <p14:creationId xmlns:p14="http://schemas.microsoft.com/office/powerpoint/2010/main" val="595648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lang="ja-JP" altLang="en-US" dirty="0"/>
              <a:t>方法</a:t>
            </a:r>
            <a:endParaRPr kumimoji="1" lang="ja-JP" altLang="en-US" dirty="0"/>
          </a:p>
        </p:txBody>
      </p:sp>
      <p:sp>
        <p:nvSpPr>
          <p:cNvPr id="3" name="コンテンツ プレースホルダー 2"/>
          <p:cNvSpPr>
            <a:spLocks noGrp="1"/>
          </p:cNvSpPr>
          <p:nvPr>
            <p:ph idx="1"/>
          </p:nvPr>
        </p:nvSpPr>
        <p:spPr>
          <a:xfrm>
            <a:off x="838200" y="978196"/>
            <a:ext cx="10515600" cy="5879804"/>
          </a:xfrm>
        </p:spPr>
        <p:txBody>
          <a:bodyPr>
            <a:normAutofit/>
          </a:bodyPr>
          <a:lstStyle/>
          <a:p>
            <a:r>
              <a:rPr kumimoji="1" lang="ja-JP" altLang="en-US" dirty="0"/>
              <a:t>初回介入時に以下を行った。</a:t>
            </a:r>
            <a:endParaRPr kumimoji="1" lang="en-US" altLang="ja-JP" dirty="0"/>
          </a:p>
          <a:p>
            <a:r>
              <a:rPr kumimoji="1" lang="en-US" altLang="ja-JP" dirty="0"/>
              <a:t>RAS</a:t>
            </a:r>
            <a:r>
              <a:rPr kumimoji="1" lang="ja-JP" altLang="en-US" dirty="0"/>
              <a:t>を行う</a:t>
            </a:r>
            <a:r>
              <a:rPr lang="ja-JP" altLang="en-US" dirty="0"/>
              <a:t>前に、対象者の</a:t>
            </a:r>
            <a:r>
              <a:rPr lang="en-US" altLang="ja-JP" dirty="0"/>
              <a:t>10</a:t>
            </a:r>
            <a:r>
              <a:rPr lang="ja-JP" altLang="en-US" dirty="0"/>
              <a:t>メートル歩行時の歩行率、速度、歩幅を計測する。（</a:t>
            </a:r>
            <a:r>
              <a:rPr lang="en-US" altLang="ja-JP" dirty="0"/>
              <a:t>RAS</a:t>
            </a:r>
            <a:r>
              <a:rPr lang="ja-JP" altLang="en-US" dirty="0"/>
              <a:t>前）</a:t>
            </a:r>
            <a:endParaRPr lang="en-US" altLang="ja-JP" dirty="0"/>
          </a:p>
          <a:p>
            <a:r>
              <a:rPr kumimoji="1" lang="en-US" altLang="ja-JP" dirty="0"/>
              <a:t>RAS</a:t>
            </a:r>
            <a:r>
              <a:rPr kumimoji="1" lang="ja-JP" altLang="en-US" dirty="0"/>
              <a:t>は、</a:t>
            </a:r>
            <a:r>
              <a:rPr kumimoji="1" lang="en-US" altLang="ja-JP" dirty="0"/>
              <a:t>RAS</a:t>
            </a:r>
            <a:r>
              <a:rPr kumimoji="1" lang="ja-JP" altLang="en-US" dirty="0"/>
              <a:t>前に計測した歩行率をもとに、メトロノームやオートハープなどの楽器でリズムを提示し、対象者はそれに合わせて歩行する。</a:t>
            </a:r>
            <a:endParaRPr kumimoji="1" lang="en-US" altLang="ja-JP" dirty="0"/>
          </a:p>
          <a:p>
            <a:r>
              <a:rPr kumimoji="1" lang="ja-JP" altLang="en-US" dirty="0"/>
              <a:t>対象者の歩行が安定してきたら、歩容が崩れない程度にリズムを</a:t>
            </a:r>
            <a:r>
              <a:rPr kumimoji="1" lang="en-US" altLang="ja-JP" dirty="0"/>
              <a:t>5</a:t>
            </a:r>
            <a:r>
              <a:rPr kumimoji="1" lang="ja-JP" altLang="en-US" dirty="0"/>
              <a:t>～</a:t>
            </a:r>
            <a:r>
              <a:rPr kumimoji="1" lang="en-US" altLang="ja-JP" dirty="0"/>
              <a:t>10</a:t>
            </a:r>
            <a:r>
              <a:rPr kumimoji="1" lang="ja-JP" altLang="en-US" dirty="0"/>
              <a:t>％ずつあげていく。</a:t>
            </a:r>
            <a:endParaRPr kumimoji="1" lang="en-US" altLang="ja-JP" dirty="0"/>
          </a:p>
          <a:p>
            <a:r>
              <a:rPr lang="ja-JP" altLang="en-US" dirty="0"/>
              <a:t>その後、リズムが無い状態で</a:t>
            </a:r>
            <a:r>
              <a:rPr lang="en-US" altLang="ja-JP" dirty="0"/>
              <a:t>10</a:t>
            </a:r>
            <a:r>
              <a:rPr lang="ja-JP" altLang="en-US" dirty="0"/>
              <a:t>メートル歩行時の歩行率、速度、歩幅を計測する。（</a:t>
            </a:r>
            <a:r>
              <a:rPr lang="en-US" altLang="ja-JP" dirty="0"/>
              <a:t>RAS</a:t>
            </a:r>
            <a:r>
              <a:rPr lang="ja-JP" altLang="en-US" dirty="0"/>
              <a:t>後）</a:t>
            </a:r>
            <a:endParaRPr lang="en-US" altLang="ja-JP" dirty="0"/>
          </a:p>
          <a:p>
            <a:endParaRPr lang="en-US" altLang="ja-JP" dirty="0"/>
          </a:p>
          <a:p>
            <a:r>
              <a:rPr kumimoji="1" lang="ja-JP" altLang="en-US" dirty="0"/>
              <a:t>全ての工程は</a:t>
            </a:r>
            <a:r>
              <a:rPr kumimoji="1" lang="en-US" altLang="ja-JP" dirty="0"/>
              <a:t>20</a:t>
            </a:r>
            <a:r>
              <a:rPr kumimoji="1" lang="ja-JP" altLang="en-US" dirty="0"/>
              <a:t>分程度。</a:t>
            </a:r>
            <a:endParaRPr kumimoji="1" lang="en-US" altLang="ja-JP" dirty="0"/>
          </a:p>
          <a:p>
            <a:r>
              <a:rPr lang="ja-JP" altLang="en-US" dirty="0"/>
              <a:t>必要に応じて、歩行補助具の使用。</a:t>
            </a:r>
            <a:endParaRPr kumimoji="1" lang="ja-JP" altLang="en-US" dirty="0"/>
          </a:p>
        </p:txBody>
      </p:sp>
    </p:spTree>
    <p:extLst>
      <p:ext uri="{BB962C8B-B14F-4D97-AF65-F5344CB8AC3E}">
        <p14:creationId xmlns:p14="http://schemas.microsoft.com/office/powerpoint/2010/main" val="416558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方法（評価）</a:t>
            </a:r>
          </a:p>
        </p:txBody>
      </p:sp>
      <p:sp>
        <p:nvSpPr>
          <p:cNvPr id="3" name="コンテンツ プレースホルダー 2"/>
          <p:cNvSpPr>
            <a:spLocks noGrp="1"/>
          </p:cNvSpPr>
          <p:nvPr>
            <p:ph idx="1"/>
          </p:nvPr>
        </p:nvSpPr>
        <p:spPr/>
        <p:txBody>
          <a:bodyPr/>
          <a:lstStyle/>
          <a:p>
            <a:r>
              <a:rPr kumimoji="1" lang="en-US" altLang="ja-JP" dirty="0"/>
              <a:t>Paired T-tests</a:t>
            </a:r>
            <a:r>
              <a:rPr lang="ja-JP" altLang="en-US" dirty="0"/>
              <a:t> をそれぞれのグループの</a:t>
            </a:r>
            <a:r>
              <a:rPr lang="en-US" altLang="ja-JP" dirty="0"/>
              <a:t>RAS</a:t>
            </a:r>
            <a:r>
              <a:rPr lang="ja-JP" altLang="en-US" dirty="0"/>
              <a:t>前後の歩行速度、歩幅に実施した。</a:t>
            </a:r>
            <a:endParaRPr lang="en-US" altLang="ja-JP" dirty="0"/>
          </a:p>
          <a:p>
            <a:r>
              <a:rPr lang="en-US" altLang="ja-JP" dirty="0"/>
              <a:t>SPSS version15, for Windows</a:t>
            </a:r>
            <a:r>
              <a:rPr lang="ja-JP" altLang="en-US" dirty="0"/>
              <a:t>を使用した。</a:t>
            </a:r>
            <a:endParaRPr lang="en-US" altLang="ja-JP" dirty="0"/>
          </a:p>
          <a:p>
            <a:r>
              <a:rPr lang="ja-JP" altLang="en-US" dirty="0"/>
              <a:t>有意水準は</a:t>
            </a:r>
            <a:r>
              <a:rPr lang="en-US" altLang="ja-JP" dirty="0"/>
              <a:t>0.05</a:t>
            </a:r>
            <a:r>
              <a:rPr lang="ja-JP" altLang="en-US" dirty="0"/>
              <a:t>未満とした。</a:t>
            </a:r>
            <a:endParaRPr lang="en-US" altLang="ja-JP" dirty="0"/>
          </a:p>
          <a:p>
            <a:endParaRPr kumimoji="1" lang="en-US" altLang="ja-JP" dirty="0"/>
          </a:p>
        </p:txBody>
      </p:sp>
    </p:spTree>
    <p:extLst>
      <p:ext uri="{BB962C8B-B14F-4D97-AF65-F5344CB8AC3E}">
        <p14:creationId xmlns:p14="http://schemas.microsoft.com/office/powerpoint/2010/main" val="3594796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結果</a:t>
            </a: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450944170"/>
              </p:ext>
            </p:extLst>
          </p:nvPr>
        </p:nvGraphicFramePr>
        <p:xfrm>
          <a:off x="42531" y="2207391"/>
          <a:ext cx="6023466" cy="3045090"/>
        </p:xfrm>
        <a:graphic>
          <a:graphicData uri="http://schemas.openxmlformats.org/drawingml/2006/table">
            <a:tbl>
              <a:tblPr firstRow="1" firstCol="1" bandRow="1"/>
              <a:tblGrid>
                <a:gridCol w="1900133">
                  <a:extLst>
                    <a:ext uri="{9D8B030D-6E8A-4147-A177-3AD203B41FA5}">
                      <a16:colId xmlns:a16="http://schemas.microsoft.com/office/drawing/2014/main" val="20000"/>
                    </a:ext>
                  </a:extLst>
                </a:gridCol>
                <a:gridCol w="1807464">
                  <a:extLst>
                    <a:ext uri="{9D8B030D-6E8A-4147-A177-3AD203B41FA5}">
                      <a16:colId xmlns:a16="http://schemas.microsoft.com/office/drawing/2014/main" val="20001"/>
                    </a:ext>
                  </a:extLst>
                </a:gridCol>
                <a:gridCol w="1925639">
                  <a:extLst>
                    <a:ext uri="{9D8B030D-6E8A-4147-A177-3AD203B41FA5}">
                      <a16:colId xmlns:a16="http://schemas.microsoft.com/office/drawing/2014/main" val="20002"/>
                    </a:ext>
                  </a:extLst>
                </a:gridCol>
                <a:gridCol w="390230">
                  <a:extLst>
                    <a:ext uri="{9D8B030D-6E8A-4147-A177-3AD203B41FA5}">
                      <a16:colId xmlns:a16="http://schemas.microsoft.com/office/drawing/2014/main" val="20003"/>
                    </a:ext>
                  </a:extLst>
                </a:gridCol>
              </a:tblGrid>
              <a:tr h="507515">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Lesion site</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Pre-test, m/min</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Post-test, m/min</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7515">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Cerebellum</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31.6 ± 14.6</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37.7 ± 20.4</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507515">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Pons and medulla</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36.5 ± 18.6</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39.4 ± 21.3</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507515">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Thalamus</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17.7 ± 10.3</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21.0 ± 13.5</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just">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507515">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Putamen</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21.1 ± 14.9</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22.8 ± 16.6</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507515">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Corona radiata</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22.9 ± 11.9</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25.2 ± 15.7</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9" name="Rectangle 1"/>
          <p:cNvSpPr>
            <a:spLocks noChangeArrowheads="1"/>
          </p:cNvSpPr>
          <p:nvPr/>
        </p:nvSpPr>
        <p:spPr bwMode="auto">
          <a:xfrm>
            <a:off x="224020" y="1529105"/>
            <a:ext cx="50178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The</a:t>
            </a:r>
            <a:r>
              <a:rPr kumimoji="0" lang="en-US" altLang="ja-JP" b="1"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 velocities </a:t>
            </a:r>
            <a:r>
              <a:rPr kumimoji="0" lang="en-US" altLang="ja-JP" b="0"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in the pre- and post-tests according to the lesion sites.</a:t>
            </a:r>
            <a:endParaRPr kumimoji="0" lang="en-US" altLang="ja-JP" b="0" i="0" u="none" strike="noStrike" cap="none" normalizeH="0" baseline="0" dirty="0">
              <a:ln>
                <a:noFill/>
              </a:ln>
              <a:solidFill>
                <a:schemeClr val="tx1"/>
              </a:solidFill>
              <a:effectLst/>
              <a:latin typeface="Arial" panose="020B0604020202020204" pitchFamily="34" charset="0"/>
            </a:endParaRPr>
          </a:p>
        </p:txBody>
      </p:sp>
      <p:graphicFrame>
        <p:nvGraphicFramePr>
          <p:cNvPr id="12" name="表 11"/>
          <p:cNvGraphicFramePr>
            <a:graphicFrameLocks noGrp="1"/>
          </p:cNvGraphicFramePr>
          <p:nvPr>
            <p:extLst>
              <p:ext uri="{D42A27DB-BD31-4B8C-83A1-F6EECF244321}">
                <p14:modId xmlns:p14="http://schemas.microsoft.com/office/powerpoint/2010/main" val="990111040"/>
              </p:ext>
            </p:extLst>
          </p:nvPr>
        </p:nvGraphicFramePr>
        <p:xfrm>
          <a:off x="6270705" y="2239292"/>
          <a:ext cx="5829150" cy="3259938"/>
        </p:xfrm>
        <a:graphic>
          <a:graphicData uri="http://schemas.openxmlformats.org/drawingml/2006/table">
            <a:tbl>
              <a:tblPr firstRow="1" firstCol="1" bandRow="1"/>
              <a:tblGrid>
                <a:gridCol w="1838836">
                  <a:extLst>
                    <a:ext uri="{9D8B030D-6E8A-4147-A177-3AD203B41FA5}">
                      <a16:colId xmlns:a16="http://schemas.microsoft.com/office/drawing/2014/main" val="20000"/>
                    </a:ext>
                  </a:extLst>
                </a:gridCol>
                <a:gridCol w="1749156">
                  <a:extLst>
                    <a:ext uri="{9D8B030D-6E8A-4147-A177-3AD203B41FA5}">
                      <a16:colId xmlns:a16="http://schemas.microsoft.com/office/drawing/2014/main" val="20001"/>
                    </a:ext>
                  </a:extLst>
                </a:gridCol>
                <a:gridCol w="1863518">
                  <a:extLst>
                    <a:ext uri="{9D8B030D-6E8A-4147-A177-3AD203B41FA5}">
                      <a16:colId xmlns:a16="http://schemas.microsoft.com/office/drawing/2014/main" val="20002"/>
                    </a:ext>
                  </a:extLst>
                </a:gridCol>
                <a:gridCol w="377640">
                  <a:extLst>
                    <a:ext uri="{9D8B030D-6E8A-4147-A177-3AD203B41FA5}">
                      <a16:colId xmlns:a16="http://schemas.microsoft.com/office/drawing/2014/main" val="20003"/>
                    </a:ext>
                  </a:extLst>
                </a:gridCol>
              </a:tblGrid>
              <a:tr h="543323">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Lesion site</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Pre-test, m</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Post-test, m</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3323">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Cerebellum</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0.64 ± 0.23</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0.73 ± 0.33</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543323">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Pons and medulla</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0.71 ± 0.24</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0.75 ± 0.26</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543323">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Thalamus</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0.55 ± 0.15</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0.61 ± 0.19</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3"/>
                  </a:ext>
                </a:extLst>
              </a:tr>
              <a:tr h="543323">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Putamen</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a:effectLst/>
                          <a:latin typeface="Times New Roman" panose="02020603050405020304" pitchFamily="18" charset="0"/>
                          <a:ea typeface="ＭＳ 明朝" panose="02020609040205080304" pitchFamily="17" charset="-128"/>
                          <a:cs typeface="Times New Roman" panose="02020603050405020304" pitchFamily="18" charset="0"/>
                        </a:rPr>
                        <a:t>0.54 ± 0.22</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0.57 ± 0.24</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543323">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Corona </a:t>
                      </a:r>
                      <a:r>
                        <a:rPr lang="en-US" sz="1800" kern="100" dirty="0" err="1">
                          <a:effectLst/>
                          <a:latin typeface="Times New Roman" panose="02020603050405020304" pitchFamily="18" charset="0"/>
                          <a:ea typeface="ＭＳ 明朝" panose="02020609040205080304" pitchFamily="17" charset="-128"/>
                          <a:cs typeface="Times New Roman" panose="02020603050405020304" pitchFamily="18" charset="0"/>
                        </a:rPr>
                        <a:t>radiata</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0.57 ± 0.19</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1800" kern="100" dirty="0">
                          <a:effectLst/>
                          <a:latin typeface="Times New Roman" panose="02020603050405020304" pitchFamily="18" charset="0"/>
                          <a:ea typeface="ＭＳ 明朝" panose="02020609040205080304" pitchFamily="17" charset="-128"/>
                          <a:cs typeface="Times New Roman" panose="02020603050405020304" pitchFamily="18" charset="0"/>
                        </a:rPr>
                        <a:t>0.6 ± 0.20</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200000"/>
                        </a:lnSpc>
                        <a:spcAft>
                          <a:spcPts val="0"/>
                        </a:spcAft>
                      </a:pPr>
                      <a:r>
                        <a:rPr lang="en-US" sz="950"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3" name="Rectangle 2"/>
          <p:cNvSpPr>
            <a:spLocks noChangeArrowheads="1"/>
          </p:cNvSpPr>
          <p:nvPr/>
        </p:nvSpPr>
        <p:spPr bwMode="auto">
          <a:xfrm>
            <a:off x="6426132" y="1529105"/>
            <a:ext cx="55182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The </a:t>
            </a:r>
            <a:r>
              <a:rPr kumimoji="0" lang="en-US" altLang="ja-JP" b="1"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stride lengths </a:t>
            </a:r>
            <a:r>
              <a:rPr kumimoji="0" lang="en-US" altLang="ja-JP" b="0" i="0" u="none" strike="noStrike" cap="none" normalizeH="0" baseline="0" dirty="0">
                <a:ln>
                  <a:noFill/>
                </a:ln>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rPr>
              <a:t>in the pre- and post-tests according to the lesion sites.</a:t>
            </a:r>
            <a:endParaRPr kumimoji="0" lang="en-US" altLang="ja-JP" b="0" i="0" u="none" strike="noStrike" cap="none" normalizeH="0" baseline="0" dirty="0">
              <a:ln>
                <a:noFill/>
              </a:ln>
              <a:solidFill>
                <a:schemeClr val="tx1"/>
              </a:solidFill>
              <a:effectLst/>
              <a:latin typeface="Arial" panose="020B0604020202020204" pitchFamily="34" charset="0"/>
            </a:endParaRPr>
          </a:p>
        </p:txBody>
      </p:sp>
      <p:sp>
        <p:nvSpPr>
          <p:cNvPr id="14" name="テキスト ボックス 13"/>
          <p:cNvSpPr txBox="1"/>
          <p:nvPr/>
        </p:nvSpPr>
        <p:spPr>
          <a:xfrm>
            <a:off x="10886125" y="5678502"/>
            <a:ext cx="1058303" cy="369332"/>
          </a:xfrm>
          <a:prstGeom prst="rect">
            <a:avLst/>
          </a:prstGeom>
          <a:noFill/>
        </p:spPr>
        <p:txBody>
          <a:bodyPr wrap="none" rtlCol="0">
            <a:spAutoFit/>
          </a:bodyPr>
          <a:lstStyle/>
          <a:p>
            <a:r>
              <a:rPr kumimoji="1" lang="ja-JP" altLang="en-US" dirty="0"/>
              <a:t>＊</a:t>
            </a:r>
            <a:r>
              <a:rPr kumimoji="1" lang="en-US" altLang="ja-JP" dirty="0"/>
              <a:t>P&lt;0.05</a:t>
            </a:r>
            <a:endParaRPr kumimoji="1" lang="ja-JP" altLang="en-US" dirty="0"/>
          </a:p>
        </p:txBody>
      </p:sp>
      <p:sp>
        <p:nvSpPr>
          <p:cNvPr id="3" name="テキスト ボックス 2">
            <a:extLst>
              <a:ext uri="{FF2B5EF4-FFF2-40B4-BE49-F238E27FC236}">
                <a16:creationId xmlns:a16="http://schemas.microsoft.com/office/drawing/2014/main" id="{DB92F65D-3F82-797A-E9EF-9AC16F92F396}"/>
              </a:ext>
            </a:extLst>
          </p:cNvPr>
          <p:cNvSpPr txBox="1"/>
          <p:nvPr/>
        </p:nvSpPr>
        <p:spPr>
          <a:xfrm>
            <a:off x="2063521" y="1838059"/>
            <a:ext cx="1338828" cy="369332"/>
          </a:xfrm>
          <a:prstGeom prst="rect">
            <a:avLst/>
          </a:prstGeom>
          <a:noFill/>
        </p:spPr>
        <p:txBody>
          <a:bodyPr wrap="none" rtlCol="0">
            <a:spAutoFit/>
          </a:bodyPr>
          <a:lstStyle/>
          <a:p>
            <a:r>
              <a:rPr kumimoji="1" lang="ja-JP" altLang="en-US" dirty="0"/>
              <a:t>前後の速度</a:t>
            </a:r>
          </a:p>
        </p:txBody>
      </p:sp>
      <p:sp>
        <p:nvSpPr>
          <p:cNvPr id="4" name="テキスト ボックス 3">
            <a:extLst>
              <a:ext uri="{FF2B5EF4-FFF2-40B4-BE49-F238E27FC236}">
                <a16:creationId xmlns:a16="http://schemas.microsoft.com/office/drawing/2014/main" id="{EE00AC5E-A898-41FE-8A73-6706749D7F94}"/>
              </a:ext>
            </a:extLst>
          </p:cNvPr>
          <p:cNvSpPr txBox="1"/>
          <p:nvPr/>
        </p:nvSpPr>
        <p:spPr>
          <a:xfrm>
            <a:off x="8248421" y="1838059"/>
            <a:ext cx="1338828" cy="369332"/>
          </a:xfrm>
          <a:prstGeom prst="rect">
            <a:avLst/>
          </a:prstGeom>
          <a:noFill/>
        </p:spPr>
        <p:txBody>
          <a:bodyPr wrap="none" rtlCol="0">
            <a:spAutoFit/>
          </a:bodyPr>
          <a:lstStyle/>
          <a:p>
            <a:r>
              <a:rPr kumimoji="1" lang="ja-JP" altLang="en-US" dirty="0"/>
              <a:t>前後の歩幅</a:t>
            </a:r>
          </a:p>
        </p:txBody>
      </p:sp>
      <p:sp>
        <p:nvSpPr>
          <p:cNvPr id="5" name="テキスト ボックス 4">
            <a:extLst>
              <a:ext uri="{FF2B5EF4-FFF2-40B4-BE49-F238E27FC236}">
                <a16:creationId xmlns:a16="http://schemas.microsoft.com/office/drawing/2014/main" id="{0A282299-5953-EF1B-603E-4A3669B2BD23}"/>
              </a:ext>
            </a:extLst>
          </p:cNvPr>
          <p:cNvSpPr txBox="1"/>
          <p:nvPr/>
        </p:nvSpPr>
        <p:spPr>
          <a:xfrm>
            <a:off x="5241851" y="2872346"/>
            <a:ext cx="415498" cy="369332"/>
          </a:xfrm>
          <a:prstGeom prst="rect">
            <a:avLst/>
          </a:prstGeom>
          <a:noFill/>
        </p:spPr>
        <p:txBody>
          <a:bodyPr wrap="none" rtlCol="0">
            <a:spAutoFit/>
          </a:bodyPr>
          <a:lstStyle/>
          <a:p>
            <a:r>
              <a:rPr kumimoji="1" lang="ja-JP" altLang="en-US" dirty="0"/>
              <a:t>＊</a:t>
            </a:r>
          </a:p>
        </p:txBody>
      </p:sp>
      <p:sp>
        <p:nvSpPr>
          <p:cNvPr id="6" name="テキスト ボックス 5">
            <a:extLst>
              <a:ext uri="{FF2B5EF4-FFF2-40B4-BE49-F238E27FC236}">
                <a16:creationId xmlns:a16="http://schemas.microsoft.com/office/drawing/2014/main" id="{7A101A2C-00CD-7E17-9757-917776A767C9}"/>
              </a:ext>
            </a:extLst>
          </p:cNvPr>
          <p:cNvSpPr txBox="1"/>
          <p:nvPr/>
        </p:nvSpPr>
        <p:spPr>
          <a:xfrm>
            <a:off x="5241851" y="3389900"/>
            <a:ext cx="415498" cy="369332"/>
          </a:xfrm>
          <a:prstGeom prst="rect">
            <a:avLst/>
          </a:prstGeom>
          <a:noFill/>
        </p:spPr>
        <p:txBody>
          <a:bodyPr wrap="none" rtlCol="0">
            <a:spAutoFit/>
          </a:bodyPr>
          <a:lstStyle/>
          <a:p>
            <a:r>
              <a:rPr kumimoji="1" lang="ja-JP" altLang="en-US" dirty="0"/>
              <a:t>＊</a:t>
            </a:r>
          </a:p>
        </p:txBody>
      </p:sp>
      <p:sp>
        <p:nvSpPr>
          <p:cNvPr id="7" name="テキスト ボックス 6">
            <a:extLst>
              <a:ext uri="{FF2B5EF4-FFF2-40B4-BE49-F238E27FC236}">
                <a16:creationId xmlns:a16="http://schemas.microsoft.com/office/drawing/2014/main" id="{3FB81DDD-A736-58DB-5690-960604FD19E4}"/>
              </a:ext>
            </a:extLst>
          </p:cNvPr>
          <p:cNvSpPr txBox="1"/>
          <p:nvPr/>
        </p:nvSpPr>
        <p:spPr>
          <a:xfrm>
            <a:off x="5275348" y="3896900"/>
            <a:ext cx="415498" cy="369332"/>
          </a:xfrm>
          <a:prstGeom prst="rect">
            <a:avLst/>
          </a:prstGeom>
          <a:noFill/>
        </p:spPr>
        <p:txBody>
          <a:bodyPr wrap="none" rtlCol="0">
            <a:spAutoFit/>
          </a:bodyPr>
          <a:lstStyle/>
          <a:p>
            <a:r>
              <a:rPr kumimoji="1" lang="ja-JP" altLang="en-US" dirty="0"/>
              <a:t>＊</a:t>
            </a:r>
          </a:p>
        </p:txBody>
      </p:sp>
      <p:sp>
        <p:nvSpPr>
          <p:cNvPr id="10" name="テキスト ボックス 9">
            <a:extLst>
              <a:ext uri="{FF2B5EF4-FFF2-40B4-BE49-F238E27FC236}">
                <a16:creationId xmlns:a16="http://schemas.microsoft.com/office/drawing/2014/main" id="{6A071B63-980D-6EFB-152A-709F29EA5504}"/>
              </a:ext>
            </a:extLst>
          </p:cNvPr>
          <p:cNvSpPr txBox="1"/>
          <p:nvPr/>
        </p:nvSpPr>
        <p:spPr>
          <a:xfrm>
            <a:off x="11323474" y="2944684"/>
            <a:ext cx="415498" cy="369332"/>
          </a:xfrm>
          <a:prstGeom prst="rect">
            <a:avLst/>
          </a:prstGeom>
          <a:noFill/>
        </p:spPr>
        <p:txBody>
          <a:bodyPr wrap="none" rtlCol="0">
            <a:spAutoFit/>
          </a:bodyPr>
          <a:lstStyle/>
          <a:p>
            <a:r>
              <a:rPr kumimoji="1" lang="ja-JP" altLang="en-US" dirty="0"/>
              <a:t>＊</a:t>
            </a:r>
          </a:p>
        </p:txBody>
      </p:sp>
      <p:sp>
        <p:nvSpPr>
          <p:cNvPr id="11" name="テキスト ボックス 10">
            <a:extLst>
              <a:ext uri="{FF2B5EF4-FFF2-40B4-BE49-F238E27FC236}">
                <a16:creationId xmlns:a16="http://schemas.microsoft.com/office/drawing/2014/main" id="{2170E686-7A27-DB38-A5A5-8D57EFBFD667}"/>
              </a:ext>
            </a:extLst>
          </p:cNvPr>
          <p:cNvSpPr txBox="1"/>
          <p:nvPr/>
        </p:nvSpPr>
        <p:spPr>
          <a:xfrm>
            <a:off x="11323474" y="3466695"/>
            <a:ext cx="415498" cy="369332"/>
          </a:xfrm>
          <a:prstGeom prst="rect">
            <a:avLst/>
          </a:prstGeom>
          <a:noFill/>
        </p:spPr>
        <p:txBody>
          <a:bodyPr wrap="none" rtlCol="0">
            <a:spAutoFit/>
          </a:bodyPr>
          <a:lstStyle/>
          <a:p>
            <a:r>
              <a:rPr kumimoji="1" lang="ja-JP" altLang="en-US" dirty="0"/>
              <a:t>＊</a:t>
            </a:r>
          </a:p>
        </p:txBody>
      </p:sp>
      <p:sp>
        <p:nvSpPr>
          <p:cNvPr id="15" name="テキスト ボックス 14">
            <a:extLst>
              <a:ext uri="{FF2B5EF4-FFF2-40B4-BE49-F238E27FC236}">
                <a16:creationId xmlns:a16="http://schemas.microsoft.com/office/drawing/2014/main" id="{8D2000AE-7D68-D1B2-16D6-7FA1EF80618E}"/>
              </a:ext>
            </a:extLst>
          </p:cNvPr>
          <p:cNvSpPr txBox="1"/>
          <p:nvPr/>
        </p:nvSpPr>
        <p:spPr>
          <a:xfrm>
            <a:off x="11323474" y="4015299"/>
            <a:ext cx="415498" cy="369332"/>
          </a:xfrm>
          <a:prstGeom prst="rect">
            <a:avLst/>
          </a:prstGeom>
          <a:noFill/>
        </p:spPr>
        <p:txBody>
          <a:bodyPr wrap="none" rtlCol="0">
            <a:spAutoFit/>
          </a:bodyPr>
          <a:lstStyle/>
          <a:p>
            <a:r>
              <a:rPr kumimoji="1" lang="ja-JP" altLang="en-US" dirty="0"/>
              <a:t>＊</a:t>
            </a:r>
          </a:p>
        </p:txBody>
      </p:sp>
      <p:sp>
        <p:nvSpPr>
          <p:cNvPr id="16" name="テキスト ボックス 15">
            <a:extLst>
              <a:ext uri="{FF2B5EF4-FFF2-40B4-BE49-F238E27FC236}">
                <a16:creationId xmlns:a16="http://schemas.microsoft.com/office/drawing/2014/main" id="{03637BF2-87D1-6FD0-4741-066852ED7614}"/>
              </a:ext>
            </a:extLst>
          </p:cNvPr>
          <p:cNvSpPr txBox="1"/>
          <p:nvPr/>
        </p:nvSpPr>
        <p:spPr>
          <a:xfrm>
            <a:off x="1512951" y="2872346"/>
            <a:ext cx="849531" cy="369332"/>
          </a:xfrm>
          <a:prstGeom prst="rect">
            <a:avLst/>
          </a:prstGeom>
          <a:noFill/>
        </p:spPr>
        <p:txBody>
          <a:bodyPr wrap="square" rtlCol="0">
            <a:spAutoFit/>
          </a:bodyPr>
          <a:lstStyle/>
          <a:p>
            <a:r>
              <a:rPr kumimoji="1" lang="ja-JP" altLang="en-US" dirty="0"/>
              <a:t>小脳</a:t>
            </a:r>
          </a:p>
        </p:txBody>
      </p:sp>
      <p:sp>
        <p:nvSpPr>
          <p:cNvPr id="18" name="テキスト ボックス 17">
            <a:extLst>
              <a:ext uri="{FF2B5EF4-FFF2-40B4-BE49-F238E27FC236}">
                <a16:creationId xmlns:a16="http://schemas.microsoft.com/office/drawing/2014/main" id="{AC8468FA-85ED-8684-22F7-303CFABDD5FD}"/>
              </a:ext>
            </a:extLst>
          </p:cNvPr>
          <p:cNvSpPr txBox="1"/>
          <p:nvPr/>
        </p:nvSpPr>
        <p:spPr>
          <a:xfrm>
            <a:off x="7687187" y="2944684"/>
            <a:ext cx="849531" cy="369332"/>
          </a:xfrm>
          <a:prstGeom prst="rect">
            <a:avLst/>
          </a:prstGeom>
          <a:noFill/>
        </p:spPr>
        <p:txBody>
          <a:bodyPr wrap="square" rtlCol="0">
            <a:spAutoFit/>
          </a:bodyPr>
          <a:lstStyle/>
          <a:p>
            <a:r>
              <a:rPr kumimoji="1" lang="ja-JP" altLang="en-US" dirty="0"/>
              <a:t>小脳</a:t>
            </a:r>
          </a:p>
        </p:txBody>
      </p:sp>
      <p:sp>
        <p:nvSpPr>
          <p:cNvPr id="19" name="テキスト ボックス 18">
            <a:extLst>
              <a:ext uri="{FF2B5EF4-FFF2-40B4-BE49-F238E27FC236}">
                <a16:creationId xmlns:a16="http://schemas.microsoft.com/office/drawing/2014/main" id="{6A3E2A79-B7B3-6274-A1F1-5F0E96EA066C}"/>
              </a:ext>
            </a:extLst>
          </p:cNvPr>
          <p:cNvSpPr txBox="1"/>
          <p:nvPr/>
        </p:nvSpPr>
        <p:spPr>
          <a:xfrm>
            <a:off x="1316544" y="3616323"/>
            <a:ext cx="1342396" cy="369332"/>
          </a:xfrm>
          <a:prstGeom prst="rect">
            <a:avLst/>
          </a:prstGeom>
          <a:noFill/>
        </p:spPr>
        <p:txBody>
          <a:bodyPr wrap="square" rtlCol="0">
            <a:spAutoFit/>
          </a:bodyPr>
          <a:lstStyle/>
          <a:p>
            <a:r>
              <a:rPr kumimoji="1" lang="ja-JP" altLang="en-US" dirty="0"/>
              <a:t>橋・延髄</a:t>
            </a:r>
          </a:p>
        </p:txBody>
      </p:sp>
      <p:sp>
        <p:nvSpPr>
          <p:cNvPr id="20" name="テキスト ボックス 19">
            <a:extLst>
              <a:ext uri="{FF2B5EF4-FFF2-40B4-BE49-F238E27FC236}">
                <a16:creationId xmlns:a16="http://schemas.microsoft.com/office/drawing/2014/main" id="{D58C48DB-E3FD-AB0F-0498-5585D009F113}"/>
              </a:ext>
            </a:extLst>
          </p:cNvPr>
          <p:cNvSpPr txBox="1"/>
          <p:nvPr/>
        </p:nvSpPr>
        <p:spPr>
          <a:xfrm>
            <a:off x="7440754" y="3759232"/>
            <a:ext cx="1342396" cy="369332"/>
          </a:xfrm>
          <a:prstGeom prst="rect">
            <a:avLst/>
          </a:prstGeom>
          <a:noFill/>
        </p:spPr>
        <p:txBody>
          <a:bodyPr wrap="square" rtlCol="0">
            <a:spAutoFit/>
          </a:bodyPr>
          <a:lstStyle/>
          <a:p>
            <a:r>
              <a:rPr kumimoji="1" lang="ja-JP" altLang="en-US" dirty="0"/>
              <a:t>橋・延髄</a:t>
            </a:r>
          </a:p>
        </p:txBody>
      </p:sp>
      <p:sp>
        <p:nvSpPr>
          <p:cNvPr id="21" name="テキスト ボックス 20">
            <a:extLst>
              <a:ext uri="{FF2B5EF4-FFF2-40B4-BE49-F238E27FC236}">
                <a16:creationId xmlns:a16="http://schemas.microsoft.com/office/drawing/2014/main" id="{745680BC-6885-2D41-8ED9-1C8F1AAAC7D5}"/>
              </a:ext>
            </a:extLst>
          </p:cNvPr>
          <p:cNvSpPr txBox="1"/>
          <p:nvPr/>
        </p:nvSpPr>
        <p:spPr>
          <a:xfrm>
            <a:off x="1441910" y="4015299"/>
            <a:ext cx="849531" cy="369332"/>
          </a:xfrm>
          <a:prstGeom prst="rect">
            <a:avLst/>
          </a:prstGeom>
          <a:noFill/>
        </p:spPr>
        <p:txBody>
          <a:bodyPr wrap="square" rtlCol="0">
            <a:spAutoFit/>
          </a:bodyPr>
          <a:lstStyle/>
          <a:p>
            <a:r>
              <a:rPr kumimoji="1" lang="ja-JP" altLang="en-US" dirty="0"/>
              <a:t>視床</a:t>
            </a:r>
          </a:p>
        </p:txBody>
      </p:sp>
      <p:sp>
        <p:nvSpPr>
          <p:cNvPr id="22" name="テキスト ボックス 21">
            <a:extLst>
              <a:ext uri="{FF2B5EF4-FFF2-40B4-BE49-F238E27FC236}">
                <a16:creationId xmlns:a16="http://schemas.microsoft.com/office/drawing/2014/main" id="{79029300-D846-8A59-7679-F1F7DBDEF5C6}"/>
              </a:ext>
            </a:extLst>
          </p:cNvPr>
          <p:cNvSpPr txBox="1"/>
          <p:nvPr/>
        </p:nvSpPr>
        <p:spPr>
          <a:xfrm>
            <a:off x="7591445" y="4144832"/>
            <a:ext cx="849531" cy="369332"/>
          </a:xfrm>
          <a:prstGeom prst="rect">
            <a:avLst/>
          </a:prstGeom>
          <a:noFill/>
        </p:spPr>
        <p:txBody>
          <a:bodyPr wrap="square" rtlCol="0">
            <a:spAutoFit/>
          </a:bodyPr>
          <a:lstStyle/>
          <a:p>
            <a:r>
              <a:rPr kumimoji="1" lang="ja-JP" altLang="en-US" dirty="0"/>
              <a:t>視床</a:t>
            </a:r>
          </a:p>
        </p:txBody>
      </p:sp>
      <p:sp>
        <p:nvSpPr>
          <p:cNvPr id="23" name="テキスト ボックス 22">
            <a:extLst>
              <a:ext uri="{FF2B5EF4-FFF2-40B4-BE49-F238E27FC236}">
                <a16:creationId xmlns:a16="http://schemas.microsoft.com/office/drawing/2014/main" id="{2B472DDA-E4DA-DE0D-381F-45F49C9051B6}"/>
              </a:ext>
            </a:extLst>
          </p:cNvPr>
          <p:cNvSpPr txBox="1"/>
          <p:nvPr/>
        </p:nvSpPr>
        <p:spPr>
          <a:xfrm>
            <a:off x="1441909" y="4502358"/>
            <a:ext cx="849531" cy="369332"/>
          </a:xfrm>
          <a:prstGeom prst="rect">
            <a:avLst/>
          </a:prstGeom>
          <a:noFill/>
        </p:spPr>
        <p:txBody>
          <a:bodyPr wrap="square" rtlCol="0">
            <a:spAutoFit/>
          </a:bodyPr>
          <a:lstStyle/>
          <a:p>
            <a:r>
              <a:rPr kumimoji="1" lang="ja-JP" altLang="en-US" dirty="0"/>
              <a:t>被殻</a:t>
            </a:r>
          </a:p>
        </p:txBody>
      </p:sp>
      <p:sp>
        <p:nvSpPr>
          <p:cNvPr id="24" name="テキスト ボックス 23">
            <a:extLst>
              <a:ext uri="{FF2B5EF4-FFF2-40B4-BE49-F238E27FC236}">
                <a16:creationId xmlns:a16="http://schemas.microsoft.com/office/drawing/2014/main" id="{44D8A09D-644F-76DA-0754-7CCA0F866503}"/>
              </a:ext>
            </a:extLst>
          </p:cNvPr>
          <p:cNvSpPr txBox="1"/>
          <p:nvPr/>
        </p:nvSpPr>
        <p:spPr>
          <a:xfrm>
            <a:off x="7591444" y="4612904"/>
            <a:ext cx="849531" cy="369332"/>
          </a:xfrm>
          <a:prstGeom prst="rect">
            <a:avLst/>
          </a:prstGeom>
          <a:noFill/>
        </p:spPr>
        <p:txBody>
          <a:bodyPr wrap="square" rtlCol="0">
            <a:spAutoFit/>
          </a:bodyPr>
          <a:lstStyle/>
          <a:p>
            <a:r>
              <a:rPr kumimoji="1" lang="ja-JP" altLang="en-US" dirty="0"/>
              <a:t>被殻</a:t>
            </a:r>
          </a:p>
        </p:txBody>
      </p:sp>
      <p:sp>
        <p:nvSpPr>
          <p:cNvPr id="25" name="テキスト ボックス 24">
            <a:extLst>
              <a:ext uri="{FF2B5EF4-FFF2-40B4-BE49-F238E27FC236}">
                <a16:creationId xmlns:a16="http://schemas.microsoft.com/office/drawing/2014/main" id="{23BFF283-96C6-C57B-A950-C926B8D4D23A}"/>
              </a:ext>
            </a:extLst>
          </p:cNvPr>
          <p:cNvSpPr txBox="1"/>
          <p:nvPr/>
        </p:nvSpPr>
        <p:spPr>
          <a:xfrm>
            <a:off x="1337522" y="5153298"/>
            <a:ext cx="1058303" cy="369332"/>
          </a:xfrm>
          <a:prstGeom prst="rect">
            <a:avLst/>
          </a:prstGeom>
          <a:noFill/>
        </p:spPr>
        <p:txBody>
          <a:bodyPr wrap="square" rtlCol="0">
            <a:spAutoFit/>
          </a:bodyPr>
          <a:lstStyle/>
          <a:p>
            <a:r>
              <a:rPr kumimoji="1" lang="ja-JP" altLang="en-US" dirty="0"/>
              <a:t>放線冠</a:t>
            </a:r>
          </a:p>
        </p:txBody>
      </p:sp>
      <p:sp>
        <p:nvSpPr>
          <p:cNvPr id="26" name="テキスト ボックス 25">
            <a:extLst>
              <a:ext uri="{FF2B5EF4-FFF2-40B4-BE49-F238E27FC236}">
                <a16:creationId xmlns:a16="http://schemas.microsoft.com/office/drawing/2014/main" id="{8F584F22-15F1-9039-4641-EB3BA83D46C7}"/>
              </a:ext>
            </a:extLst>
          </p:cNvPr>
          <p:cNvSpPr txBox="1"/>
          <p:nvPr/>
        </p:nvSpPr>
        <p:spPr>
          <a:xfrm>
            <a:off x="7582800" y="5413304"/>
            <a:ext cx="1058303" cy="369332"/>
          </a:xfrm>
          <a:prstGeom prst="rect">
            <a:avLst/>
          </a:prstGeom>
          <a:noFill/>
        </p:spPr>
        <p:txBody>
          <a:bodyPr wrap="square" rtlCol="0">
            <a:spAutoFit/>
          </a:bodyPr>
          <a:lstStyle/>
          <a:p>
            <a:r>
              <a:rPr kumimoji="1" lang="ja-JP" altLang="en-US" dirty="0"/>
              <a:t>放線冠</a:t>
            </a:r>
          </a:p>
        </p:txBody>
      </p:sp>
    </p:spTree>
    <p:extLst>
      <p:ext uri="{BB962C8B-B14F-4D97-AF65-F5344CB8AC3E}">
        <p14:creationId xmlns:p14="http://schemas.microsoft.com/office/powerpoint/2010/main" val="59786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a:t>考察</a:t>
            </a:r>
          </a:p>
        </p:txBody>
      </p:sp>
      <p:sp>
        <p:nvSpPr>
          <p:cNvPr id="3" name="コンテンツ プレースホルダー 2"/>
          <p:cNvSpPr>
            <a:spLocks noGrp="1"/>
          </p:cNvSpPr>
          <p:nvPr>
            <p:ph idx="1"/>
          </p:nvPr>
        </p:nvSpPr>
        <p:spPr>
          <a:xfrm>
            <a:off x="838200" y="1150711"/>
            <a:ext cx="10515600" cy="5293632"/>
          </a:xfrm>
        </p:spPr>
        <p:txBody>
          <a:bodyPr>
            <a:normAutofit/>
          </a:bodyPr>
          <a:lstStyle/>
          <a:p>
            <a:r>
              <a:rPr kumimoji="1" lang="en-US" altLang="ja-JP" dirty="0"/>
              <a:t>RAS</a:t>
            </a:r>
            <a:r>
              <a:rPr kumimoji="1" lang="ja-JP" altLang="en-US" dirty="0"/>
              <a:t>は小脳、橋・延髄、視床のグループの歩行速度と歩幅を向上させた。しかし、被殻と放線冠のグループでは有意な向上はみとめられなかった。この結果から、</a:t>
            </a:r>
            <a:r>
              <a:rPr kumimoji="1" lang="en-US" altLang="ja-JP" dirty="0"/>
              <a:t>RAS</a:t>
            </a:r>
            <a:r>
              <a:rPr kumimoji="1" lang="ja-JP" altLang="en-US" dirty="0"/>
              <a:t>の効果は損傷部位によって異なることが示された。そして、</a:t>
            </a:r>
            <a:r>
              <a:rPr kumimoji="1" lang="en-US" altLang="ja-JP" dirty="0"/>
              <a:t>RAS</a:t>
            </a:r>
            <a:r>
              <a:rPr kumimoji="1" lang="ja-JP" altLang="en-US" dirty="0"/>
              <a:t>を用いた歩行訓練は特定の損傷部位に対して有効であると考える。</a:t>
            </a:r>
            <a:endParaRPr kumimoji="1" lang="en-US" altLang="ja-JP" dirty="0"/>
          </a:p>
          <a:p>
            <a:r>
              <a:rPr lang="en-US" altLang="ja-JP" dirty="0"/>
              <a:t>RAS</a:t>
            </a:r>
            <a:r>
              <a:rPr lang="ja-JP" altLang="en-US" dirty="0"/>
              <a:t>が影響を及ぼした小脳、橋・延髄、視床損傷は運動のタイミングに障害をきたす。従って、リズムを提示することでこれらのグループのタイミング障害を補ったと考える。</a:t>
            </a:r>
            <a:endParaRPr lang="en-US" altLang="ja-JP" dirty="0"/>
          </a:p>
          <a:p>
            <a:r>
              <a:rPr lang="en-US" altLang="ja-JP" dirty="0"/>
              <a:t>RAS</a:t>
            </a:r>
            <a:r>
              <a:rPr lang="ja-JP" altLang="en-US" dirty="0"/>
              <a:t>の影響がなかった被殻と放線冠損傷も運動タイミングに支障が出ることがあるが、症例の数は少ない。そして、被殻の場合は運動タイミングの障害は両側損傷でおこる。今回の被殻損傷グループは片側損傷であり、運動タイミング機能は保たれていたと考える。</a:t>
            </a:r>
          </a:p>
          <a:p>
            <a:endParaRPr lang="ja-JP" altLang="en-US" dirty="0"/>
          </a:p>
          <a:p>
            <a:endParaRPr kumimoji="1" lang="en-US" altLang="ja-JP" dirty="0"/>
          </a:p>
          <a:p>
            <a:endParaRPr kumimoji="1" lang="ja-JP" altLang="en-US" dirty="0"/>
          </a:p>
        </p:txBody>
      </p:sp>
    </p:spTree>
    <p:extLst>
      <p:ext uri="{BB962C8B-B14F-4D97-AF65-F5344CB8AC3E}">
        <p14:creationId xmlns:p14="http://schemas.microsoft.com/office/powerpoint/2010/main" val="141642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0"/>
            <a:ext cx="10515600" cy="1325563"/>
          </a:xfrm>
        </p:spPr>
        <p:txBody>
          <a:bodyPr/>
          <a:lstStyle/>
          <a:p>
            <a:r>
              <a:rPr kumimoji="1" lang="ja-JP" altLang="en-US" dirty="0"/>
              <a:t>まとめ</a:t>
            </a:r>
          </a:p>
        </p:txBody>
      </p:sp>
      <p:sp>
        <p:nvSpPr>
          <p:cNvPr id="3" name="コンテンツ プレースホルダー 2"/>
          <p:cNvSpPr>
            <a:spLocks noGrp="1"/>
          </p:cNvSpPr>
          <p:nvPr>
            <p:ph idx="1"/>
          </p:nvPr>
        </p:nvSpPr>
        <p:spPr>
          <a:xfrm>
            <a:off x="838200" y="1325563"/>
            <a:ext cx="10515600" cy="4851400"/>
          </a:xfrm>
        </p:spPr>
        <p:txBody>
          <a:bodyPr/>
          <a:lstStyle/>
          <a:p>
            <a:r>
              <a:rPr kumimoji="1" lang="en-US" altLang="ja-JP" dirty="0"/>
              <a:t>RAS</a:t>
            </a:r>
            <a:r>
              <a:rPr kumimoji="1" lang="ja-JP" altLang="en-US" dirty="0"/>
              <a:t>は、運動のタイミングと歩行リズムに支障をきたす小脳、橋・延髄、視床損傷グループに対して有効であった。</a:t>
            </a:r>
          </a:p>
        </p:txBody>
      </p:sp>
    </p:spTree>
    <p:extLst>
      <p:ext uri="{BB962C8B-B14F-4D97-AF65-F5344CB8AC3E}">
        <p14:creationId xmlns:p14="http://schemas.microsoft.com/office/powerpoint/2010/main" val="3062990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2470</TotalTime>
  <Words>824</Words>
  <Application>Microsoft Office PowerPoint</Application>
  <PresentationFormat>ワイド画面</PresentationFormat>
  <Paragraphs>115</Paragraphs>
  <Slides>8</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Arial</vt:lpstr>
      <vt:lpstr>Calibri</vt:lpstr>
      <vt:lpstr>Calibri Light</vt:lpstr>
      <vt:lpstr>Century</vt:lpstr>
      <vt:lpstr>Times New Roman</vt:lpstr>
      <vt:lpstr>Office テーマ</vt:lpstr>
      <vt:lpstr>リズム聴覚刺激（Rhythmic Auditory Stimulation: RAS)の即時効果: 脳卒中による損傷部位別</vt:lpstr>
      <vt:lpstr>はじめに</vt:lpstr>
      <vt:lpstr>対象</vt:lpstr>
      <vt:lpstr>方法</vt:lpstr>
      <vt:lpstr>方法（評価）</vt:lpstr>
      <vt:lpstr>結果</vt:lpstr>
      <vt:lpstr>考察</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小日向直美</dc:creator>
  <cp:lastModifiedBy>直美 小日向</cp:lastModifiedBy>
  <cp:revision>21</cp:revision>
  <dcterms:created xsi:type="dcterms:W3CDTF">2017-10-14T01:00:48Z</dcterms:created>
  <dcterms:modified xsi:type="dcterms:W3CDTF">2023-08-03T07:32:35Z</dcterms:modified>
</cp:coreProperties>
</file>