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8" r:id="rId3"/>
    <p:sldId id="266" r:id="rId4"/>
    <p:sldId id="259" r:id="rId5"/>
    <p:sldId id="260" r:id="rId6"/>
    <p:sldId id="261" r:id="rId7"/>
    <p:sldId id="263" r:id="rId8"/>
    <p:sldId id="264" r:id="rId9"/>
    <p:sldId id="265" r:id="rId10"/>
    <p:sldId id="267"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88" autoAdjust="0"/>
    <p:restoredTop sz="72537" autoAdjust="0"/>
  </p:normalViewPr>
  <p:slideViewPr>
    <p:cSldViewPr snapToGrid="0">
      <p:cViewPr varScale="1">
        <p:scale>
          <a:sx n="65" d="100"/>
          <a:sy n="65" d="100"/>
        </p:scale>
        <p:origin x="12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B857B8-6AD9-49B7-8DE7-8F38938BD44C}" type="datetimeFigureOut">
              <a:rPr kumimoji="1" lang="ja-JP" altLang="en-US" smtClean="0"/>
              <a:t>2020/5/19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8DFB62-F5FE-4114-ADE3-5B7084CA50EB}" type="slidenum">
              <a:rPr kumimoji="1" lang="ja-JP" altLang="en-US" smtClean="0"/>
              <a:t>‹#›</a:t>
            </a:fld>
            <a:endParaRPr kumimoji="1" lang="ja-JP" altLang="en-US"/>
          </a:p>
        </p:txBody>
      </p:sp>
    </p:spTree>
    <p:extLst>
      <p:ext uri="{BB962C8B-B14F-4D97-AF65-F5344CB8AC3E}">
        <p14:creationId xmlns:p14="http://schemas.microsoft.com/office/powerpoint/2010/main" val="4473786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Dynamic oscillators </a:t>
            </a:r>
            <a:r>
              <a:rPr kumimoji="1" lang="ja-JP" altLang="en-US" dirty="0"/>
              <a:t>動的発振器</a:t>
            </a:r>
            <a:endParaRPr kumimoji="1" lang="en-US" altLang="ja-JP" dirty="0"/>
          </a:p>
          <a:p>
            <a:r>
              <a:rPr kumimoji="1" lang="en-US" altLang="ja-JP" dirty="0"/>
              <a:t>Dynamic attending theory</a:t>
            </a:r>
            <a:r>
              <a:rPr kumimoji="1" lang="ja-JP" altLang="en-US" dirty="0"/>
              <a:t>動的注意理論</a:t>
            </a:r>
          </a:p>
        </p:txBody>
      </p:sp>
      <p:sp>
        <p:nvSpPr>
          <p:cNvPr id="4" name="スライド番号プレースホルダー 3"/>
          <p:cNvSpPr>
            <a:spLocks noGrp="1"/>
          </p:cNvSpPr>
          <p:nvPr>
            <p:ph type="sldNum" sz="quarter" idx="5"/>
          </p:nvPr>
        </p:nvSpPr>
        <p:spPr/>
        <p:txBody>
          <a:bodyPr/>
          <a:lstStyle/>
          <a:p>
            <a:fld id="{818DFB62-F5FE-4114-ADE3-5B7084CA50EB}" type="slidenum">
              <a:rPr kumimoji="1" lang="ja-JP" altLang="en-US" smtClean="0"/>
              <a:t>2</a:t>
            </a:fld>
            <a:endParaRPr kumimoji="1" lang="ja-JP" altLang="en-US"/>
          </a:p>
        </p:txBody>
      </p:sp>
    </p:spTree>
    <p:extLst>
      <p:ext uri="{BB962C8B-B14F-4D97-AF65-F5344CB8AC3E}">
        <p14:creationId xmlns:p14="http://schemas.microsoft.com/office/powerpoint/2010/main" val="2709534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FC574E-819E-45C2-8A98-5B381C1C35E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A1A0911-6BAB-4AD9-8655-F8C604D4C2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40F9213-AADE-4081-B779-1ED973DE3161}"/>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5" name="フッター プレースホルダー 4">
            <a:extLst>
              <a:ext uri="{FF2B5EF4-FFF2-40B4-BE49-F238E27FC236}">
                <a16:creationId xmlns:a16="http://schemas.microsoft.com/office/drawing/2014/main" id="{6B0E8979-1612-40CD-AC72-BD1A37FBB8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790F3E0-5C75-43ED-B15C-491856249EAB}"/>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158947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92B770-2306-42F3-A0C6-19B910A1DA5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382EB64-93EB-426C-ADEA-660B21ED815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CAC3B14-2E78-4AEA-99EC-608DC23EBB41}"/>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5" name="フッター プレースホルダー 4">
            <a:extLst>
              <a:ext uri="{FF2B5EF4-FFF2-40B4-BE49-F238E27FC236}">
                <a16:creationId xmlns:a16="http://schemas.microsoft.com/office/drawing/2014/main" id="{9507DEB4-4AA7-4CD2-884C-62BE2EFDB8A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068D815-D2B8-42F7-8A6F-B1E0254F8458}"/>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2405385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015CAAE-871D-4F48-9337-7B6C73E1FF3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9BBCA1A-0FE9-4744-8263-99C3F9223D9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E3C9C6F-F5D2-4DD0-A918-507A2D60241B}"/>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5" name="フッター プレースホルダー 4">
            <a:extLst>
              <a:ext uri="{FF2B5EF4-FFF2-40B4-BE49-F238E27FC236}">
                <a16:creationId xmlns:a16="http://schemas.microsoft.com/office/drawing/2014/main" id="{679F3929-D059-4A75-875A-CD77A190A2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19A0910-5FE2-4FC6-BBEB-36F36CEEF3CE}"/>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4119367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963F39-78B8-48A4-A7A5-3A75EA56220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BA62CE4-3B41-4640-9A9C-41AC8282525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92E83F1-7892-4E2A-B534-381297877915}"/>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5" name="フッター プレースホルダー 4">
            <a:extLst>
              <a:ext uri="{FF2B5EF4-FFF2-40B4-BE49-F238E27FC236}">
                <a16:creationId xmlns:a16="http://schemas.microsoft.com/office/drawing/2014/main" id="{69AF34AE-741B-425B-8B39-350FEA9E2C2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F770D12-AE80-46FF-9965-0173D4BC3CC1}"/>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3434718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0B9442-03E8-474F-9E6B-9F18A454C6C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C9B9339-CD37-4562-AA95-0D9B7CB258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F95DC7E-8293-4EEF-80BE-4A16A5FCDF7D}"/>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5" name="フッター プレースホルダー 4">
            <a:extLst>
              <a:ext uri="{FF2B5EF4-FFF2-40B4-BE49-F238E27FC236}">
                <a16:creationId xmlns:a16="http://schemas.microsoft.com/office/drawing/2014/main" id="{27E7CD60-6E90-4489-ACEF-D6BBE5E58BF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7E437AA-E2A8-4DEE-8C55-7A06F865AFC7}"/>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1986036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9A4A8C-2325-42C5-973C-20212ED74F8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9E5D10F-9A33-4D5E-9928-D426BB9A2FE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DDFABDE-4801-473F-B732-2194418AE79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D273400-34E7-44CB-A1E1-D6B000478B6D}"/>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6" name="フッター プレースホルダー 5">
            <a:extLst>
              <a:ext uri="{FF2B5EF4-FFF2-40B4-BE49-F238E27FC236}">
                <a16:creationId xmlns:a16="http://schemas.microsoft.com/office/drawing/2014/main" id="{7973B9F3-75B1-4614-BF86-4DA38FB7EE6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7AB4C1D-E55D-4B87-B126-350295C40E81}"/>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3033582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AB9D47-C587-4B7F-9434-F44DF60C199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B98B280-DC86-4A86-97DC-66F4B7AE55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32D022A-3F39-4851-99B2-E775553C209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CC02F0D-FA03-4122-B4CF-FC7140123D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75CF071-2917-497B-94F9-F6680E309B1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8BAD435-AA9B-4FCA-9B7A-7B8FC3633F64}"/>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8" name="フッター プレースホルダー 7">
            <a:extLst>
              <a:ext uri="{FF2B5EF4-FFF2-40B4-BE49-F238E27FC236}">
                <a16:creationId xmlns:a16="http://schemas.microsoft.com/office/drawing/2014/main" id="{A24231C2-E6DB-48AC-8DF5-3B79E09DEE7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105C9D1-3D12-4803-A911-DEE4B2C9BE5D}"/>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2067346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364B52-F243-449E-A77B-06644A2B124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6939970-158F-4950-AF63-8A29454D2DEC}"/>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4" name="フッター プレースホルダー 3">
            <a:extLst>
              <a:ext uri="{FF2B5EF4-FFF2-40B4-BE49-F238E27FC236}">
                <a16:creationId xmlns:a16="http://schemas.microsoft.com/office/drawing/2014/main" id="{B38DEE4A-442D-49C6-90DE-A27BB3AC95F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AC95718-97C1-4898-9A8A-E87CFA89A9D6}"/>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2935311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9A80EF7-9F7C-47DA-9352-9D8A4BC0BB06}"/>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3" name="フッター プレースホルダー 2">
            <a:extLst>
              <a:ext uri="{FF2B5EF4-FFF2-40B4-BE49-F238E27FC236}">
                <a16:creationId xmlns:a16="http://schemas.microsoft.com/office/drawing/2014/main" id="{6D1AFFF6-5058-4D70-8807-46230EEFDCA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C606CB2-6803-4E2B-8FB1-60BFEDA49E23}"/>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3234724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4C5997-1E59-4A83-9814-E179FFB850A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F1AC5B3-9DA3-41AD-B828-FFAE367FAF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A9CCE07-E2AC-450F-AA07-D8664AF879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B5FD088-DB1D-48B7-BD31-E78B009357BB}"/>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6" name="フッター プレースホルダー 5">
            <a:extLst>
              <a:ext uri="{FF2B5EF4-FFF2-40B4-BE49-F238E27FC236}">
                <a16:creationId xmlns:a16="http://schemas.microsoft.com/office/drawing/2014/main" id="{BEB4CEC4-1E75-4012-BF09-582626200B7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EAFB555-0107-4753-B82F-B21646AD00FC}"/>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8524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B36897-573F-4CB1-99BA-70FCB13CBBC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D5BA5E3-72C2-41B3-B1A8-A1B70A6173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F009DFF-1072-4CBC-91FB-68322C749F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4495F75-7440-43AF-A74A-62C41B54792E}"/>
              </a:ext>
            </a:extLst>
          </p:cNvPr>
          <p:cNvSpPr>
            <a:spLocks noGrp="1"/>
          </p:cNvSpPr>
          <p:nvPr>
            <p:ph type="dt" sz="half" idx="10"/>
          </p:nvPr>
        </p:nvSpPr>
        <p:spPr/>
        <p:txBody>
          <a:bodyPr/>
          <a:lstStyle/>
          <a:p>
            <a:fld id="{0528C5D5-D779-40BD-9C4E-32336F98B272}" type="datetimeFigureOut">
              <a:rPr kumimoji="1" lang="ja-JP" altLang="en-US" smtClean="0"/>
              <a:t>2020/5/19</a:t>
            </a:fld>
            <a:endParaRPr kumimoji="1" lang="ja-JP" altLang="en-US"/>
          </a:p>
        </p:txBody>
      </p:sp>
      <p:sp>
        <p:nvSpPr>
          <p:cNvPr id="6" name="フッター プレースホルダー 5">
            <a:extLst>
              <a:ext uri="{FF2B5EF4-FFF2-40B4-BE49-F238E27FC236}">
                <a16:creationId xmlns:a16="http://schemas.microsoft.com/office/drawing/2014/main" id="{6FDBCFBB-9AA3-4D1D-A277-15ADFB9B7AD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562195F-09E7-4F36-AD32-18ED4D3953CC}"/>
              </a:ext>
            </a:extLst>
          </p:cNvPr>
          <p:cNvSpPr>
            <a:spLocks noGrp="1"/>
          </p:cNvSpPr>
          <p:nvPr>
            <p:ph type="sldNum" sz="quarter" idx="12"/>
          </p:nvPr>
        </p:nvSpPr>
        <p:spPr/>
        <p:txBody>
          <a:body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2452078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21B961E-9915-4C30-9818-40C703F12E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041E81-BA37-4579-9659-F64D13F2AB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D354DB6-BE54-4A42-8611-2271DEFC27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28C5D5-D779-40BD-9C4E-32336F98B272}" type="datetimeFigureOut">
              <a:rPr kumimoji="1" lang="ja-JP" altLang="en-US" smtClean="0"/>
              <a:t>2020/5/19</a:t>
            </a:fld>
            <a:endParaRPr kumimoji="1" lang="ja-JP" altLang="en-US"/>
          </a:p>
        </p:txBody>
      </p:sp>
      <p:sp>
        <p:nvSpPr>
          <p:cNvPr id="5" name="フッター プレースホルダー 4">
            <a:extLst>
              <a:ext uri="{FF2B5EF4-FFF2-40B4-BE49-F238E27FC236}">
                <a16:creationId xmlns:a16="http://schemas.microsoft.com/office/drawing/2014/main" id="{6CF85883-DEA2-491C-A159-F724D66192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E368613-E84A-442F-9165-D458550A2B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00E26E-0BE1-462C-B93B-1CAF07D0AC49}" type="slidenum">
              <a:rPr kumimoji="1" lang="ja-JP" altLang="en-US" smtClean="0"/>
              <a:t>‹#›</a:t>
            </a:fld>
            <a:endParaRPr kumimoji="1" lang="ja-JP" altLang="en-US"/>
          </a:p>
        </p:txBody>
      </p:sp>
    </p:spTree>
    <p:extLst>
      <p:ext uri="{BB962C8B-B14F-4D97-AF65-F5344CB8AC3E}">
        <p14:creationId xmlns:p14="http://schemas.microsoft.com/office/powerpoint/2010/main" val="1188272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769D89-9135-4F95-AD0A-5FCCA6A6993D}"/>
              </a:ext>
            </a:extLst>
          </p:cNvPr>
          <p:cNvSpPr>
            <a:spLocks noGrp="1"/>
          </p:cNvSpPr>
          <p:nvPr>
            <p:ph type="ctrTitle"/>
          </p:nvPr>
        </p:nvSpPr>
        <p:spPr>
          <a:xfrm>
            <a:off x="1524000" y="1190847"/>
            <a:ext cx="9144000" cy="2861376"/>
          </a:xfrm>
        </p:spPr>
        <p:txBody>
          <a:bodyPr>
            <a:normAutofit fontScale="90000"/>
          </a:bodyPr>
          <a:lstStyle/>
          <a:p>
            <a:r>
              <a:rPr lang="en-US" altLang="ja-JP" sz="4400" dirty="0"/>
              <a:t>Unattended musical beats enhance visual processing</a:t>
            </a:r>
            <a:br>
              <a:rPr lang="en-US" altLang="ja-JP" sz="4400" dirty="0"/>
            </a:br>
            <a:r>
              <a:rPr lang="ja-JP" altLang="en-US" sz="2700" dirty="0"/>
              <a:t>注意を向けていない音楽ビートによる視覚情報処理の促進</a:t>
            </a:r>
            <a:br>
              <a:rPr lang="en-US" altLang="ja-JP" sz="2700" dirty="0"/>
            </a:br>
            <a:br>
              <a:rPr lang="en-US" altLang="ja-JP" sz="3600" dirty="0"/>
            </a:br>
            <a:r>
              <a:rPr lang="en-US" altLang="ja-JP" sz="3100" dirty="0"/>
              <a:t>Nicolas Escoffier, Darren Yeo Jian Sheng, Annett Schirmer </a:t>
            </a:r>
            <a:br>
              <a:rPr lang="en-US" altLang="ja-JP" sz="3100" dirty="0"/>
            </a:br>
            <a:br>
              <a:rPr lang="en-US" altLang="ja-JP" sz="1300" dirty="0"/>
            </a:br>
            <a:r>
              <a:rPr lang="pl-PL" altLang="ja-JP" sz="3100" dirty="0"/>
              <a:t>Acta Psychologica 135 (2010) 12–16</a:t>
            </a:r>
            <a:endParaRPr kumimoji="1" lang="ja-JP" altLang="en-US" sz="3100" dirty="0"/>
          </a:p>
        </p:txBody>
      </p:sp>
      <p:sp>
        <p:nvSpPr>
          <p:cNvPr id="3" name="字幕 2">
            <a:extLst>
              <a:ext uri="{FF2B5EF4-FFF2-40B4-BE49-F238E27FC236}">
                <a16:creationId xmlns:a16="http://schemas.microsoft.com/office/drawing/2014/main" id="{56C0B184-54A2-479B-9DE5-2D7769A168C4}"/>
              </a:ext>
            </a:extLst>
          </p:cNvPr>
          <p:cNvSpPr>
            <a:spLocks noGrp="1"/>
          </p:cNvSpPr>
          <p:nvPr>
            <p:ph type="subTitle" idx="1"/>
          </p:nvPr>
        </p:nvSpPr>
        <p:spPr>
          <a:xfrm>
            <a:off x="1524000" y="4580233"/>
            <a:ext cx="9144000" cy="1655762"/>
          </a:xfrm>
        </p:spPr>
        <p:txBody>
          <a:bodyPr/>
          <a:lstStyle/>
          <a:p>
            <a:r>
              <a:rPr kumimoji="1" lang="en-US" altLang="ja-JP" dirty="0"/>
              <a:t>MT</a:t>
            </a:r>
            <a:r>
              <a:rPr kumimoji="1" lang="ja-JP" altLang="en-US" dirty="0"/>
              <a:t>勉強会　</a:t>
            </a:r>
            <a:r>
              <a:rPr kumimoji="1" lang="en-US" altLang="ja-JP" dirty="0"/>
              <a:t>2020</a:t>
            </a:r>
            <a:r>
              <a:rPr kumimoji="1" lang="ja-JP" altLang="en-US" dirty="0"/>
              <a:t>年</a:t>
            </a:r>
            <a:r>
              <a:rPr kumimoji="1" lang="en-US" altLang="ja-JP" dirty="0"/>
              <a:t>5</a:t>
            </a:r>
            <a:r>
              <a:rPr kumimoji="1" lang="ja-JP" altLang="en-US" dirty="0"/>
              <a:t>月</a:t>
            </a:r>
            <a:r>
              <a:rPr kumimoji="1" lang="en-US" altLang="ja-JP" dirty="0"/>
              <a:t>22</a:t>
            </a:r>
            <a:r>
              <a:rPr kumimoji="1" lang="ja-JP" altLang="en-US" dirty="0"/>
              <a:t>日　文献抄読</a:t>
            </a:r>
            <a:endParaRPr kumimoji="1" lang="en-US" altLang="ja-JP" dirty="0"/>
          </a:p>
          <a:p>
            <a:r>
              <a:rPr lang="ja-JP" altLang="en-US" dirty="0"/>
              <a:t>小日向直美</a:t>
            </a:r>
            <a:endParaRPr kumimoji="1" lang="ja-JP" altLang="en-US" dirty="0"/>
          </a:p>
        </p:txBody>
      </p:sp>
    </p:spTree>
    <p:extLst>
      <p:ext uri="{BB962C8B-B14F-4D97-AF65-F5344CB8AC3E}">
        <p14:creationId xmlns:p14="http://schemas.microsoft.com/office/powerpoint/2010/main" val="1731217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4B313A-B4C9-4744-B66D-44072E1163CF}"/>
              </a:ext>
            </a:extLst>
          </p:cNvPr>
          <p:cNvSpPr>
            <a:spLocks noGrp="1"/>
          </p:cNvSpPr>
          <p:nvPr>
            <p:ph type="title"/>
          </p:nvPr>
        </p:nvSpPr>
        <p:spPr/>
        <p:txBody>
          <a:bodyPr/>
          <a:lstStyle/>
          <a:p>
            <a:r>
              <a:rPr lang="ja-JP" altLang="en-US" sz="4000">
                <a:solidFill>
                  <a:prstClr val="black"/>
                </a:solidFill>
              </a:rPr>
              <a:t>考察</a:t>
            </a:r>
            <a:endParaRPr kumimoji="1" lang="ja-JP" altLang="en-US" dirty="0"/>
          </a:p>
        </p:txBody>
      </p:sp>
      <p:sp>
        <p:nvSpPr>
          <p:cNvPr id="3" name="コンテンツ プレースホルダー 2">
            <a:extLst>
              <a:ext uri="{FF2B5EF4-FFF2-40B4-BE49-F238E27FC236}">
                <a16:creationId xmlns:a16="http://schemas.microsoft.com/office/drawing/2014/main" id="{74B47A0A-7A6A-4F30-BCD1-5256DBF5CB9F}"/>
              </a:ext>
            </a:extLst>
          </p:cNvPr>
          <p:cNvSpPr>
            <a:spLocks noGrp="1"/>
          </p:cNvSpPr>
          <p:nvPr>
            <p:ph idx="1"/>
          </p:nvPr>
        </p:nvSpPr>
        <p:spPr/>
        <p:txBody>
          <a:bodyPr/>
          <a:lstStyle/>
          <a:p>
            <a:pPr marL="0" indent="0">
              <a:buNone/>
            </a:pPr>
            <a:r>
              <a:rPr kumimoji="1" lang="ja-JP" altLang="en-US" dirty="0"/>
              <a:t>聴覚リズムが視覚情報処理を促進することに関して、</a:t>
            </a:r>
            <a:endParaRPr kumimoji="1" lang="en-US" altLang="ja-JP" dirty="0"/>
          </a:p>
          <a:p>
            <a:r>
              <a:rPr lang="ja-JP" altLang="en-US" dirty="0"/>
              <a:t>その１</a:t>
            </a:r>
            <a:r>
              <a:rPr lang="en-US" altLang="ja-JP" dirty="0"/>
              <a:t>-</a:t>
            </a:r>
            <a:r>
              <a:rPr lang="ja-JP" altLang="en-US" dirty="0"/>
              <a:t>覚醒レベルの向上　リズムに同期したタイミングの方が覚醒レベルが高い為に注意レベルが高い可能性。今回の研究で、異タイミングとビート無の差が無かった為、この説明が当てはまるかどうかわからない。</a:t>
            </a:r>
            <a:endParaRPr lang="en-US" altLang="ja-JP" dirty="0"/>
          </a:p>
          <a:p>
            <a:r>
              <a:rPr kumimoji="1" lang="ja-JP" altLang="en-US" dirty="0"/>
              <a:t>その</a:t>
            </a:r>
            <a:r>
              <a:rPr lang="en-US" altLang="ja-JP" dirty="0"/>
              <a:t>2-</a:t>
            </a:r>
            <a:r>
              <a:rPr lang="ja-JP" altLang="en-US" dirty="0"/>
              <a:t>注意の配分割合の変化　注意の容量は限られており、この限られた注意は必要な時（例：イベントが起こる可能性が予期された時）に向けられ、その必要が無い時（例：イベントの発生を予期しない時）は向けられない。今回のビートに同期したタイミングは前例に当たる。</a:t>
            </a:r>
            <a:endParaRPr kumimoji="1" lang="ja-JP" altLang="en-US" dirty="0"/>
          </a:p>
        </p:txBody>
      </p:sp>
    </p:spTree>
    <p:extLst>
      <p:ext uri="{BB962C8B-B14F-4D97-AF65-F5344CB8AC3E}">
        <p14:creationId xmlns:p14="http://schemas.microsoft.com/office/powerpoint/2010/main" val="2609873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A33FE9-FD5E-4CCC-877A-C7355AD860E6}"/>
              </a:ext>
            </a:extLst>
          </p:cNvPr>
          <p:cNvSpPr>
            <a:spLocks noGrp="1"/>
          </p:cNvSpPr>
          <p:nvPr>
            <p:ph type="title"/>
          </p:nvPr>
        </p:nvSpPr>
        <p:spPr/>
        <p:txBody>
          <a:bodyPr>
            <a:normAutofit/>
          </a:bodyPr>
          <a:lstStyle/>
          <a:p>
            <a:r>
              <a:rPr lang="ja-JP" altLang="en-US" sz="4000" dirty="0"/>
              <a:t>はじめに</a:t>
            </a:r>
            <a:endParaRPr kumimoji="1" lang="ja-JP" altLang="en-US" sz="4000" dirty="0"/>
          </a:p>
        </p:txBody>
      </p:sp>
      <p:sp>
        <p:nvSpPr>
          <p:cNvPr id="3" name="コンテンツ プレースホルダー 2">
            <a:extLst>
              <a:ext uri="{FF2B5EF4-FFF2-40B4-BE49-F238E27FC236}">
                <a16:creationId xmlns:a16="http://schemas.microsoft.com/office/drawing/2014/main" id="{F5A49552-2829-455D-8B86-DA40D3B30A52}"/>
              </a:ext>
            </a:extLst>
          </p:cNvPr>
          <p:cNvSpPr>
            <a:spLocks noGrp="1"/>
          </p:cNvSpPr>
          <p:nvPr>
            <p:ph idx="1"/>
          </p:nvPr>
        </p:nvSpPr>
        <p:spPr/>
        <p:txBody>
          <a:bodyPr>
            <a:normAutofit fontScale="92500" lnSpcReduction="10000"/>
          </a:bodyPr>
          <a:lstStyle/>
          <a:p>
            <a:r>
              <a:rPr lang="ja-JP" altLang="en-US" dirty="0"/>
              <a:t>音楽が人の行動を同調させるメカニズムの</a:t>
            </a:r>
            <a:r>
              <a:rPr lang="en-US" altLang="ja-JP" dirty="0"/>
              <a:t>1</a:t>
            </a:r>
            <a:r>
              <a:rPr lang="ja-JP" altLang="en-US" dirty="0"/>
              <a:t>つとして動的注意理論</a:t>
            </a:r>
            <a:r>
              <a:rPr lang="en-US" altLang="ja-JP" dirty="0"/>
              <a:t>(dynamic attending theory)</a:t>
            </a:r>
            <a:r>
              <a:rPr lang="ja-JP" altLang="en-US" dirty="0"/>
              <a:t>がある</a:t>
            </a:r>
            <a:r>
              <a:rPr lang="en-US" altLang="ja-JP" dirty="0"/>
              <a:t> (Jones, 1976;Jones &amp; Boltz, 1989; Large &amp; Jones, 1999).</a:t>
            </a:r>
          </a:p>
          <a:p>
            <a:r>
              <a:rPr lang="ja-JP" altLang="en-US" dirty="0"/>
              <a:t>この理論によると、注意は時間内に均等に分布されるのではなく、内部の「動的発振器」によって定期的に変化する。この発振器は、個人の注意を向けるリズムを決定し、外的イベントの予期もしくは処理のピークに達する割合を決定する。重要なのは、調和的構造</a:t>
            </a:r>
            <a:r>
              <a:rPr lang="en-US" altLang="ja-JP" dirty="0"/>
              <a:t>(</a:t>
            </a:r>
            <a:r>
              <a:rPr lang="ja-JP" altLang="en-US" dirty="0"/>
              <a:t>ハーモニー）と時間的な経路は</a:t>
            </a:r>
            <a:r>
              <a:rPr lang="en-US" altLang="ja-JP" dirty="0"/>
              <a:t>(</a:t>
            </a:r>
            <a:r>
              <a:rPr lang="ja-JP" altLang="en-US" dirty="0"/>
              <a:t>テンポ・リズム）が内的に注意を向けるリズムを自動的に同期する可能性があるということである。動的注意理論によると、この同調が音楽のビートを予測し、音楽的拍に運動を合わせる準備をさせる</a:t>
            </a:r>
            <a:r>
              <a:rPr lang="en-US" altLang="ja-JP" dirty="0"/>
              <a:t>(Drake, Jones, &amp; Baruch, 2000; Large, 2000)</a:t>
            </a:r>
            <a:r>
              <a:rPr lang="ja-JP" altLang="en-US" dirty="0"/>
              <a:t>。</a:t>
            </a:r>
            <a:endParaRPr lang="en-US" altLang="ja-JP" dirty="0"/>
          </a:p>
          <a:p>
            <a:endParaRPr kumimoji="1" lang="ja-JP" altLang="en-US" dirty="0"/>
          </a:p>
        </p:txBody>
      </p:sp>
    </p:spTree>
    <p:extLst>
      <p:ext uri="{BB962C8B-B14F-4D97-AF65-F5344CB8AC3E}">
        <p14:creationId xmlns:p14="http://schemas.microsoft.com/office/powerpoint/2010/main" val="183707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C2C7B9-E8B3-4F2E-99A1-EB8C2044C934}"/>
              </a:ext>
            </a:extLst>
          </p:cNvPr>
          <p:cNvSpPr>
            <a:spLocks noGrp="1"/>
          </p:cNvSpPr>
          <p:nvPr>
            <p:ph type="title"/>
          </p:nvPr>
        </p:nvSpPr>
        <p:spPr/>
        <p:txBody>
          <a:bodyPr/>
          <a:lstStyle/>
          <a:p>
            <a:r>
              <a:rPr lang="ja-JP" altLang="en-US" sz="4000" dirty="0">
                <a:solidFill>
                  <a:prstClr val="black"/>
                </a:solidFill>
              </a:rPr>
              <a:t>はじめに</a:t>
            </a:r>
            <a:endParaRPr kumimoji="1" lang="ja-JP" altLang="en-US" dirty="0"/>
          </a:p>
        </p:txBody>
      </p:sp>
      <p:sp>
        <p:nvSpPr>
          <p:cNvPr id="3" name="コンテンツ プレースホルダー 2">
            <a:extLst>
              <a:ext uri="{FF2B5EF4-FFF2-40B4-BE49-F238E27FC236}">
                <a16:creationId xmlns:a16="http://schemas.microsoft.com/office/drawing/2014/main" id="{450EFDBA-6192-4685-A446-300EBE7C1FCD}"/>
              </a:ext>
            </a:extLst>
          </p:cNvPr>
          <p:cNvSpPr>
            <a:spLocks noGrp="1"/>
          </p:cNvSpPr>
          <p:nvPr>
            <p:ph idx="1"/>
          </p:nvPr>
        </p:nvSpPr>
        <p:spPr/>
        <p:txBody>
          <a:bodyPr/>
          <a:lstStyle/>
          <a:p>
            <a:r>
              <a:rPr lang="ja-JP" altLang="en-US" dirty="0"/>
              <a:t>この理論をサポートする研究として、音楽に合わせたタッピングや音に同期したタイミングでの音程認識の正確性についての研究などが行われている。</a:t>
            </a:r>
            <a:endParaRPr lang="en-US" altLang="ja-JP" dirty="0"/>
          </a:p>
          <a:p>
            <a:r>
              <a:rPr lang="ja-JP" altLang="en-US" dirty="0"/>
              <a:t>異なった感覚様式（視覚・聴覚）間での作用の研究も行われているが、まだその作用は明らかではない。</a:t>
            </a:r>
            <a:endParaRPr lang="en-US" altLang="ja-JP" dirty="0"/>
          </a:p>
          <a:p>
            <a:r>
              <a:rPr lang="ja-JP" altLang="en-US" dirty="0"/>
              <a:t>今回の研究では、聴覚ビートに同期した視覚情報処理の速さを検証した。</a:t>
            </a:r>
          </a:p>
          <a:p>
            <a:endParaRPr kumimoji="1" lang="ja-JP" altLang="en-US" dirty="0"/>
          </a:p>
        </p:txBody>
      </p:sp>
    </p:spTree>
    <p:extLst>
      <p:ext uri="{BB962C8B-B14F-4D97-AF65-F5344CB8AC3E}">
        <p14:creationId xmlns:p14="http://schemas.microsoft.com/office/powerpoint/2010/main" val="2496375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AC835-E31E-4C3C-AC98-3831F7239FB4}"/>
              </a:ext>
            </a:extLst>
          </p:cNvPr>
          <p:cNvSpPr>
            <a:spLocks noGrp="1"/>
          </p:cNvSpPr>
          <p:nvPr>
            <p:ph type="title"/>
          </p:nvPr>
        </p:nvSpPr>
        <p:spPr/>
        <p:txBody>
          <a:bodyPr>
            <a:normAutofit/>
          </a:bodyPr>
          <a:lstStyle/>
          <a:p>
            <a:r>
              <a:rPr kumimoji="1" lang="ja-JP" altLang="en-US" sz="4000" dirty="0"/>
              <a:t>方法</a:t>
            </a:r>
          </a:p>
        </p:txBody>
      </p:sp>
      <p:sp>
        <p:nvSpPr>
          <p:cNvPr id="3" name="コンテンツ プレースホルダー 2">
            <a:extLst>
              <a:ext uri="{FF2B5EF4-FFF2-40B4-BE49-F238E27FC236}">
                <a16:creationId xmlns:a16="http://schemas.microsoft.com/office/drawing/2014/main" id="{A259C239-B2BD-4CE7-84E8-55BED13610CE}"/>
              </a:ext>
            </a:extLst>
          </p:cNvPr>
          <p:cNvSpPr>
            <a:spLocks noGrp="1"/>
          </p:cNvSpPr>
          <p:nvPr>
            <p:ph idx="1"/>
          </p:nvPr>
        </p:nvSpPr>
        <p:spPr>
          <a:xfrm>
            <a:off x="838200" y="1825625"/>
            <a:ext cx="10857614" cy="4351338"/>
          </a:xfrm>
        </p:spPr>
        <p:txBody>
          <a:bodyPr/>
          <a:lstStyle/>
          <a:p>
            <a:r>
              <a:rPr kumimoji="1" lang="ja-JP" altLang="en-US" dirty="0"/>
              <a:t>被験者　</a:t>
            </a:r>
            <a:endParaRPr kumimoji="1" lang="en-US" altLang="ja-JP" dirty="0"/>
          </a:p>
          <a:p>
            <a:pPr marL="0" indent="0">
              <a:buNone/>
            </a:pPr>
            <a:r>
              <a:rPr kumimoji="1" lang="ja-JP" altLang="en-US" dirty="0"/>
              <a:t>中国人大学生３</a:t>
            </a:r>
            <a:r>
              <a:rPr kumimoji="1" lang="en-US" altLang="ja-JP" dirty="0"/>
              <a:t>6</a:t>
            </a:r>
            <a:r>
              <a:rPr kumimoji="1" lang="ja-JP" altLang="en-US" dirty="0"/>
              <a:t>名（内</a:t>
            </a:r>
            <a:r>
              <a:rPr lang="ja-JP" altLang="en-US" dirty="0"/>
              <a:t>女性</a:t>
            </a:r>
            <a:r>
              <a:rPr lang="en-US" altLang="ja-JP" dirty="0"/>
              <a:t>18</a:t>
            </a:r>
            <a:r>
              <a:rPr lang="ja-JP" altLang="en-US" dirty="0"/>
              <a:t>名、平均年齢</a:t>
            </a:r>
            <a:r>
              <a:rPr lang="en-US" altLang="ja-JP" dirty="0"/>
              <a:t>21±1.8</a:t>
            </a:r>
            <a:r>
              <a:rPr lang="ja-JP" altLang="en-US" dirty="0"/>
              <a:t>歳）</a:t>
            </a:r>
            <a:endParaRPr kumimoji="1" lang="ja-JP" altLang="en-US" dirty="0"/>
          </a:p>
        </p:txBody>
      </p:sp>
    </p:spTree>
    <p:extLst>
      <p:ext uri="{BB962C8B-B14F-4D97-AF65-F5344CB8AC3E}">
        <p14:creationId xmlns:p14="http://schemas.microsoft.com/office/powerpoint/2010/main" val="4013361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2D37F9-C230-46B0-BA26-581AE76BA63F}"/>
              </a:ext>
            </a:extLst>
          </p:cNvPr>
          <p:cNvSpPr>
            <a:spLocks noGrp="1"/>
          </p:cNvSpPr>
          <p:nvPr>
            <p:ph type="title"/>
          </p:nvPr>
        </p:nvSpPr>
        <p:spPr/>
        <p:txBody>
          <a:bodyPr>
            <a:normAutofit/>
          </a:bodyPr>
          <a:lstStyle/>
          <a:p>
            <a:r>
              <a:rPr kumimoji="1" lang="ja-JP" altLang="en-US" sz="4000" dirty="0"/>
              <a:t>方法</a:t>
            </a:r>
          </a:p>
        </p:txBody>
      </p:sp>
      <p:sp>
        <p:nvSpPr>
          <p:cNvPr id="3" name="コンテンツ プレースホルダー 2">
            <a:extLst>
              <a:ext uri="{FF2B5EF4-FFF2-40B4-BE49-F238E27FC236}">
                <a16:creationId xmlns:a16="http://schemas.microsoft.com/office/drawing/2014/main" id="{DE904CAA-AB06-4BD8-ABF4-18B57B366248}"/>
              </a:ext>
            </a:extLst>
          </p:cNvPr>
          <p:cNvSpPr>
            <a:spLocks noGrp="1"/>
          </p:cNvSpPr>
          <p:nvPr>
            <p:ph idx="1"/>
          </p:nvPr>
        </p:nvSpPr>
        <p:spPr/>
        <p:txBody>
          <a:bodyPr/>
          <a:lstStyle/>
          <a:p>
            <a:r>
              <a:rPr kumimoji="1" lang="ja-JP" altLang="en-US" dirty="0"/>
              <a:t>聴覚刺激　</a:t>
            </a:r>
            <a:r>
              <a:rPr kumimoji="1" lang="en-US" altLang="ja-JP" dirty="0"/>
              <a:t>(</a:t>
            </a:r>
            <a:r>
              <a:rPr kumimoji="1" lang="ja-JP" altLang="en-US" dirty="0"/>
              <a:t>バックグラウンドで流すリズム）</a:t>
            </a:r>
            <a:endParaRPr kumimoji="1" lang="en-US" altLang="ja-JP" dirty="0"/>
          </a:p>
          <a:p>
            <a:endParaRPr lang="en-US" altLang="ja-JP" dirty="0"/>
          </a:p>
          <a:p>
            <a:endParaRPr kumimoji="1" lang="en-US" altLang="ja-JP" dirty="0"/>
          </a:p>
          <a:p>
            <a:endParaRPr lang="en-US" altLang="ja-JP" dirty="0"/>
          </a:p>
          <a:p>
            <a:endParaRPr kumimoji="1" lang="en-US" altLang="ja-JP" dirty="0"/>
          </a:p>
          <a:p>
            <a:endParaRPr lang="en-US" altLang="ja-JP" dirty="0"/>
          </a:p>
          <a:p>
            <a:endParaRPr kumimoji="1" lang="en-US" altLang="ja-JP" dirty="0"/>
          </a:p>
          <a:p>
            <a:pPr marL="0" indent="0">
              <a:buNone/>
            </a:pPr>
            <a:r>
              <a:rPr kumimoji="1" lang="ja-JP" altLang="en-US" dirty="0"/>
              <a:t>テンポ</a:t>
            </a:r>
            <a:r>
              <a:rPr kumimoji="1" lang="en-US" altLang="ja-JP" dirty="0"/>
              <a:t>80bpm</a:t>
            </a:r>
            <a:r>
              <a:rPr kumimoji="1" lang="ja-JP" altLang="en-US" dirty="0"/>
              <a:t>、</a:t>
            </a:r>
            <a:r>
              <a:rPr kumimoji="1" lang="en-US" altLang="ja-JP" dirty="0"/>
              <a:t>12</a:t>
            </a:r>
            <a:r>
              <a:rPr kumimoji="1" lang="ja-JP" altLang="en-US" dirty="0"/>
              <a:t>秒間（</a:t>
            </a:r>
            <a:r>
              <a:rPr kumimoji="1" lang="en-US" altLang="ja-JP" dirty="0"/>
              <a:t>4/4</a:t>
            </a:r>
            <a:r>
              <a:rPr kumimoji="1" lang="ja-JP" altLang="en-US" dirty="0"/>
              <a:t>拍子　</a:t>
            </a:r>
            <a:r>
              <a:rPr kumimoji="1" lang="en-US" altLang="ja-JP" dirty="0"/>
              <a:t>4</a:t>
            </a:r>
            <a:r>
              <a:rPr kumimoji="1" lang="ja-JP" altLang="en-US" dirty="0"/>
              <a:t>小節分）</a:t>
            </a:r>
            <a:endParaRPr kumimoji="1" lang="en-US" altLang="ja-JP" dirty="0"/>
          </a:p>
          <a:p>
            <a:pPr marL="0" indent="0">
              <a:buNone/>
            </a:pPr>
            <a:endParaRPr kumimoji="1" lang="ja-JP" altLang="en-US" dirty="0"/>
          </a:p>
        </p:txBody>
      </p:sp>
      <p:pic>
        <p:nvPicPr>
          <p:cNvPr id="4" name="コンテンツ プレースホルダー 3">
            <a:extLst>
              <a:ext uri="{FF2B5EF4-FFF2-40B4-BE49-F238E27FC236}">
                <a16:creationId xmlns:a16="http://schemas.microsoft.com/office/drawing/2014/main" id="{342A9EC7-B7CF-4309-A8EB-07C3D17DEE47}"/>
              </a:ext>
            </a:extLst>
          </p:cNvPr>
          <p:cNvPicPr>
            <a:picLocks noChangeAspect="1"/>
          </p:cNvPicPr>
          <p:nvPr/>
        </p:nvPicPr>
        <p:blipFill>
          <a:blip r:embed="rId2"/>
          <a:stretch>
            <a:fillRect/>
          </a:stretch>
        </p:blipFill>
        <p:spPr>
          <a:xfrm>
            <a:off x="2471272" y="2501169"/>
            <a:ext cx="6452809" cy="2746563"/>
          </a:xfrm>
          <a:prstGeom prst="rect">
            <a:avLst/>
          </a:prstGeom>
          <a:ln w="19050">
            <a:solidFill>
              <a:schemeClr val="tx1"/>
            </a:solidFill>
          </a:ln>
        </p:spPr>
      </p:pic>
    </p:spTree>
    <p:extLst>
      <p:ext uri="{BB962C8B-B14F-4D97-AF65-F5344CB8AC3E}">
        <p14:creationId xmlns:p14="http://schemas.microsoft.com/office/powerpoint/2010/main" val="1406683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E4F180-3A5B-4CBA-8C34-689BA9EB6C3A}"/>
              </a:ext>
            </a:extLst>
          </p:cNvPr>
          <p:cNvSpPr>
            <a:spLocks noGrp="1"/>
          </p:cNvSpPr>
          <p:nvPr>
            <p:ph type="title"/>
          </p:nvPr>
        </p:nvSpPr>
        <p:spPr/>
        <p:txBody>
          <a:bodyPr>
            <a:normAutofit/>
          </a:bodyPr>
          <a:lstStyle/>
          <a:p>
            <a:r>
              <a:rPr kumimoji="1" lang="ja-JP" altLang="en-US" sz="4000" dirty="0"/>
              <a:t>方法</a:t>
            </a:r>
          </a:p>
        </p:txBody>
      </p:sp>
      <p:sp>
        <p:nvSpPr>
          <p:cNvPr id="3" name="コンテンツ プレースホルダー 2">
            <a:extLst>
              <a:ext uri="{FF2B5EF4-FFF2-40B4-BE49-F238E27FC236}">
                <a16:creationId xmlns:a16="http://schemas.microsoft.com/office/drawing/2014/main" id="{E5EC2B83-1787-41F2-B745-C1FD86E60A03}"/>
              </a:ext>
            </a:extLst>
          </p:cNvPr>
          <p:cNvSpPr>
            <a:spLocks noGrp="1"/>
          </p:cNvSpPr>
          <p:nvPr>
            <p:ph idx="1"/>
          </p:nvPr>
        </p:nvSpPr>
        <p:spPr/>
        <p:txBody>
          <a:bodyPr/>
          <a:lstStyle/>
          <a:p>
            <a:r>
              <a:rPr kumimoji="1" lang="ja-JP" altLang="en-US" dirty="0"/>
              <a:t>視覚刺激</a:t>
            </a:r>
            <a:endParaRPr kumimoji="1" lang="en-US" altLang="ja-JP" dirty="0"/>
          </a:p>
          <a:p>
            <a:pPr marL="0" indent="0">
              <a:buNone/>
            </a:pPr>
            <a:r>
              <a:rPr lang="ja-JP" altLang="en-US" dirty="0"/>
              <a:t>白黒の写真　顔の写真</a:t>
            </a:r>
            <a:r>
              <a:rPr lang="en-US" altLang="ja-JP" dirty="0"/>
              <a:t>72</a:t>
            </a:r>
            <a:r>
              <a:rPr lang="ja-JP" altLang="en-US" dirty="0"/>
              <a:t>枚</a:t>
            </a:r>
            <a:r>
              <a:rPr lang="en-US" altLang="ja-JP" dirty="0"/>
              <a:t>(</a:t>
            </a:r>
            <a:r>
              <a:rPr lang="ja-JP" altLang="en-US" dirty="0"/>
              <a:t>女性</a:t>
            </a:r>
            <a:r>
              <a:rPr lang="en-US" altLang="ja-JP" dirty="0"/>
              <a:t>36</a:t>
            </a:r>
            <a:r>
              <a:rPr lang="ja-JP" altLang="en-US" dirty="0"/>
              <a:t>枚　男性</a:t>
            </a:r>
            <a:r>
              <a:rPr lang="en-US" altLang="ja-JP" dirty="0"/>
              <a:t>36</a:t>
            </a:r>
            <a:r>
              <a:rPr lang="ja-JP" altLang="en-US" dirty="0"/>
              <a:t>枚）</a:t>
            </a:r>
            <a:endParaRPr lang="en-US" altLang="ja-JP" dirty="0"/>
          </a:p>
          <a:p>
            <a:pPr marL="0" indent="0">
              <a:buNone/>
            </a:pPr>
            <a:r>
              <a:rPr kumimoji="1" lang="ja-JP" altLang="en-US" dirty="0"/>
              <a:t>　　　　　　家の写真</a:t>
            </a:r>
            <a:r>
              <a:rPr kumimoji="1" lang="en-US" altLang="ja-JP" dirty="0"/>
              <a:t>72</a:t>
            </a:r>
            <a:r>
              <a:rPr kumimoji="1" lang="ja-JP" altLang="en-US" dirty="0"/>
              <a:t>枚　</a:t>
            </a:r>
            <a:endParaRPr kumimoji="1" lang="en-US" altLang="ja-JP" dirty="0"/>
          </a:p>
          <a:p>
            <a:pPr marL="0" indent="0">
              <a:buNone/>
            </a:pPr>
            <a:r>
              <a:rPr lang="ja-JP" altLang="en-US" dirty="0"/>
              <a:t>　</a:t>
            </a:r>
            <a:endParaRPr kumimoji="1" lang="ja-JP" altLang="en-US" dirty="0"/>
          </a:p>
        </p:txBody>
      </p:sp>
    </p:spTree>
    <p:extLst>
      <p:ext uri="{BB962C8B-B14F-4D97-AF65-F5344CB8AC3E}">
        <p14:creationId xmlns:p14="http://schemas.microsoft.com/office/powerpoint/2010/main" val="2039243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DB3EAC-6B2A-43AB-87C7-E7F91479549C}"/>
              </a:ext>
            </a:extLst>
          </p:cNvPr>
          <p:cNvSpPr>
            <a:spLocks noGrp="1"/>
          </p:cNvSpPr>
          <p:nvPr>
            <p:ph type="title"/>
          </p:nvPr>
        </p:nvSpPr>
        <p:spPr/>
        <p:txBody>
          <a:bodyPr>
            <a:normAutofit/>
          </a:bodyPr>
          <a:lstStyle/>
          <a:p>
            <a:r>
              <a:rPr kumimoji="1" lang="ja-JP" altLang="en-US" sz="4000" dirty="0"/>
              <a:t>方法</a:t>
            </a:r>
          </a:p>
        </p:txBody>
      </p:sp>
      <p:sp>
        <p:nvSpPr>
          <p:cNvPr id="3" name="コンテンツ プレースホルダー 2">
            <a:extLst>
              <a:ext uri="{FF2B5EF4-FFF2-40B4-BE49-F238E27FC236}">
                <a16:creationId xmlns:a16="http://schemas.microsoft.com/office/drawing/2014/main" id="{39BA0C5B-AD4C-4A6D-A297-8EDFF55F6184}"/>
              </a:ext>
            </a:extLst>
          </p:cNvPr>
          <p:cNvSpPr>
            <a:spLocks noGrp="1"/>
          </p:cNvSpPr>
          <p:nvPr>
            <p:ph idx="1"/>
          </p:nvPr>
        </p:nvSpPr>
        <p:spPr>
          <a:xfrm>
            <a:off x="287079" y="1591709"/>
            <a:ext cx="11600121" cy="5058956"/>
          </a:xfrm>
        </p:spPr>
        <p:txBody>
          <a:bodyPr>
            <a:normAutofit/>
          </a:bodyPr>
          <a:lstStyle/>
          <a:p>
            <a:r>
              <a:rPr kumimoji="1" lang="ja-JP" altLang="en-US" sz="2400" dirty="0"/>
              <a:t>被験者は提示写真</a:t>
            </a:r>
            <a:r>
              <a:rPr lang="ja-JP" altLang="en-US" sz="2400" dirty="0"/>
              <a:t>が</a:t>
            </a:r>
            <a:r>
              <a:rPr kumimoji="1" lang="ja-JP" altLang="en-US" sz="2400" dirty="0"/>
              <a:t>逆さまか正しい向きかを判断して答える</a:t>
            </a:r>
            <a:r>
              <a:rPr kumimoji="1" lang="en-US" altLang="ja-JP" sz="2400" dirty="0"/>
              <a:t>(</a:t>
            </a:r>
            <a:r>
              <a:rPr lang="ja-JP" altLang="en-US" sz="2400" dirty="0"/>
              <a:t>ボ</a:t>
            </a:r>
            <a:r>
              <a:rPr kumimoji="1" lang="ja-JP" altLang="en-US" sz="2400" dirty="0"/>
              <a:t>タンを押す）。</a:t>
            </a:r>
            <a:endParaRPr kumimoji="1" lang="en-US" altLang="ja-JP" sz="2400" dirty="0"/>
          </a:p>
          <a:p>
            <a:r>
              <a:rPr lang="ja-JP" altLang="en-US" sz="2400" dirty="0"/>
              <a:t>写真はビートと同じタイミング、異なるタイミング、ビート無のタイミングどれかで提示される。</a:t>
            </a:r>
            <a:endParaRPr lang="en-US" altLang="ja-JP" sz="2400" dirty="0"/>
          </a:p>
          <a:p>
            <a:r>
              <a:rPr lang="ja-JP" altLang="en-US" sz="2400" dirty="0"/>
              <a:t>提示は</a:t>
            </a:r>
            <a:r>
              <a:rPr lang="en-US" altLang="ja-JP" sz="2400" dirty="0"/>
              <a:t>12</a:t>
            </a:r>
            <a:r>
              <a:rPr lang="ja-JP" altLang="en-US" sz="2400" dirty="0"/>
              <a:t>秒間で逆さまと正しい向きの写真それぞれ</a:t>
            </a:r>
            <a:r>
              <a:rPr lang="en-US" altLang="ja-JP" sz="2400" dirty="0"/>
              <a:t>2</a:t>
            </a:r>
            <a:r>
              <a:rPr lang="ja-JP" altLang="en-US" sz="2400" dirty="0"/>
              <a:t>枚ずつ</a:t>
            </a:r>
            <a:r>
              <a:rPr lang="en-US" altLang="ja-JP" sz="2400" dirty="0"/>
              <a:t>(</a:t>
            </a:r>
            <a:r>
              <a:rPr lang="ja-JP" altLang="en-US" sz="2400" dirty="0"/>
              <a:t>計</a:t>
            </a:r>
            <a:r>
              <a:rPr lang="en-US" altLang="ja-JP" sz="2400" dirty="0"/>
              <a:t>8</a:t>
            </a:r>
            <a:r>
              <a:rPr lang="ja-JP" altLang="en-US" sz="2400" dirty="0"/>
              <a:t>枚）で、</a:t>
            </a:r>
            <a:endParaRPr lang="en-US" altLang="ja-JP" sz="2400" dirty="0"/>
          </a:p>
          <a:p>
            <a:pPr marL="0" indent="0">
              <a:buNone/>
            </a:pPr>
            <a:r>
              <a:rPr lang="ja-JP" altLang="en-US" sz="2400" dirty="0"/>
              <a:t>　同タイミング　</a:t>
            </a:r>
            <a:r>
              <a:rPr lang="en-US" altLang="ja-JP" sz="2400" dirty="0"/>
              <a:t>2</a:t>
            </a:r>
            <a:r>
              <a:rPr lang="ja-JP" altLang="en-US" sz="2400" dirty="0"/>
              <a:t>セット</a:t>
            </a:r>
            <a:endParaRPr lang="en-US" altLang="ja-JP" sz="2400" dirty="0"/>
          </a:p>
          <a:p>
            <a:pPr marL="0" indent="0">
              <a:buNone/>
            </a:pPr>
            <a:r>
              <a:rPr lang="ja-JP" altLang="en-US" sz="2400" dirty="0"/>
              <a:t>　異タイミング　</a:t>
            </a:r>
            <a:r>
              <a:rPr lang="en-US" altLang="ja-JP" sz="2400" dirty="0"/>
              <a:t>2</a:t>
            </a:r>
            <a:r>
              <a:rPr lang="ja-JP" altLang="en-US" sz="2400" dirty="0"/>
              <a:t>セット</a:t>
            </a:r>
            <a:endParaRPr lang="en-US" altLang="ja-JP" sz="2400" dirty="0"/>
          </a:p>
          <a:p>
            <a:pPr marL="0" indent="0">
              <a:buNone/>
            </a:pPr>
            <a:r>
              <a:rPr lang="ja-JP" altLang="en-US" sz="2400" dirty="0"/>
              <a:t>　ビート無　　　</a:t>
            </a:r>
            <a:r>
              <a:rPr lang="en-US" altLang="ja-JP" sz="2400" dirty="0"/>
              <a:t>2</a:t>
            </a:r>
            <a:r>
              <a:rPr lang="ja-JP" altLang="en-US" sz="2400" dirty="0"/>
              <a:t>セット</a:t>
            </a:r>
            <a:endParaRPr lang="en-US" altLang="ja-JP" sz="2400" dirty="0"/>
          </a:p>
          <a:p>
            <a:pPr marL="0" indent="0">
              <a:buNone/>
            </a:pPr>
            <a:endParaRPr lang="en-US" altLang="ja-JP" sz="2400" dirty="0"/>
          </a:p>
          <a:p>
            <a:r>
              <a:rPr lang="ja-JP" altLang="en-US" sz="2400" dirty="0"/>
              <a:t>リズムが無い状態で練習後に実施</a:t>
            </a:r>
            <a:endParaRPr lang="en-US" altLang="ja-JP" sz="2400" dirty="0"/>
          </a:p>
          <a:p>
            <a:r>
              <a:rPr lang="ja-JP" altLang="en-US" sz="2400" dirty="0"/>
              <a:t>リズムは無視するように指示</a:t>
            </a:r>
            <a:endParaRPr lang="en-US" altLang="ja-JP" sz="2400" dirty="0"/>
          </a:p>
          <a:p>
            <a:pPr marL="0" indent="0">
              <a:buNone/>
            </a:pPr>
            <a:endParaRPr lang="en-US" altLang="ja-JP" sz="2400" dirty="0"/>
          </a:p>
          <a:p>
            <a:pPr marL="0" indent="0">
              <a:buNone/>
            </a:pPr>
            <a:endParaRPr kumimoji="1" lang="ja-JP" altLang="en-US" dirty="0"/>
          </a:p>
        </p:txBody>
      </p:sp>
      <p:pic>
        <p:nvPicPr>
          <p:cNvPr id="5" name="コンテンツ プレースホルダー 3">
            <a:extLst>
              <a:ext uri="{FF2B5EF4-FFF2-40B4-BE49-F238E27FC236}">
                <a16:creationId xmlns:a16="http://schemas.microsoft.com/office/drawing/2014/main" id="{2C631D16-6588-42CA-86A4-FBB2D2D7F2F9}"/>
              </a:ext>
            </a:extLst>
          </p:cNvPr>
          <p:cNvPicPr>
            <a:picLocks noChangeAspect="1"/>
          </p:cNvPicPr>
          <p:nvPr/>
        </p:nvPicPr>
        <p:blipFill>
          <a:blip r:embed="rId2"/>
          <a:stretch>
            <a:fillRect/>
          </a:stretch>
        </p:blipFill>
        <p:spPr>
          <a:xfrm>
            <a:off x="5220235" y="3343940"/>
            <a:ext cx="6822915" cy="3306725"/>
          </a:xfrm>
          <a:prstGeom prst="rect">
            <a:avLst/>
          </a:prstGeom>
        </p:spPr>
      </p:pic>
    </p:spTree>
    <p:extLst>
      <p:ext uri="{BB962C8B-B14F-4D97-AF65-F5344CB8AC3E}">
        <p14:creationId xmlns:p14="http://schemas.microsoft.com/office/powerpoint/2010/main" val="797908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1D01C3-098A-4107-823E-F98210D4AEBE}"/>
              </a:ext>
            </a:extLst>
          </p:cNvPr>
          <p:cNvSpPr>
            <a:spLocks noGrp="1"/>
          </p:cNvSpPr>
          <p:nvPr>
            <p:ph type="title"/>
          </p:nvPr>
        </p:nvSpPr>
        <p:spPr/>
        <p:txBody>
          <a:bodyPr>
            <a:normAutofit/>
          </a:bodyPr>
          <a:lstStyle/>
          <a:p>
            <a:r>
              <a:rPr kumimoji="1" lang="ja-JP" altLang="en-US" sz="4000" dirty="0"/>
              <a:t>結果</a:t>
            </a:r>
          </a:p>
        </p:txBody>
      </p:sp>
      <p:sp>
        <p:nvSpPr>
          <p:cNvPr id="3" name="コンテンツ プレースホルダー 2">
            <a:extLst>
              <a:ext uri="{FF2B5EF4-FFF2-40B4-BE49-F238E27FC236}">
                <a16:creationId xmlns:a16="http://schemas.microsoft.com/office/drawing/2014/main" id="{1C5D0D9D-330C-4CAF-8152-55638A74EE51}"/>
              </a:ext>
            </a:extLst>
          </p:cNvPr>
          <p:cNvSpPr>
            <a:spLocks noGrp="1"/>
          </p:cNvSpPr>
          <p:nvPr>
            <p:ph idx="1"/>
          </p:nvPr>
        </p:nvSpPr>
        <p:spPr/>
        <p:txBody>
          <a:bodyPr/>
          <a:lstStyle/>
          <a:p>
            <a:r>
              <a:rPr lang="ja-JP" altLang="en-US" dirty="0"/>
              <a:t>正答するまでの時間</a:t>
            </a:r>
            <a:endParaRPr lang="en-US" altLang="ja-JP" dirty="0"/>
          </a:p>
          <a:p>
            <a:pPr marL="0" indent="0">
              <a:buNone/>
            </a:pPr>
            <a:r>
              <a:rPr kumimoji="1" lang="ja-JP" altLang="en-US" dirty="0"/>
              <a:t>　正しい向き＜逆さ</a:t>
            </a:r>
            <a:endParaRPr kumimoji="1" lang="en-US" altLang="ja-JP" dirty="0"/>
          </a:p>
          <a:p>
            <a:pPr marL="0" indent="0">
              <a:buNone/>
            </a:pPr>
            <a:r>
              <a:rPr lang="ja-JP" altLang="en-US" dirty="0"/>
              <a:t>　顔＜家</a:t>
            </a:r>
            <a:endParaRPr kumimoji="1" lang="en-US" altLang="ja-JP" dirty="0"/>
          </a:p>
          <a:p>
            <a:pPr marL="0" indent="0">
              <a:buNone/>
            </a:pPr>
            <a:r>
              <a:rPr kumimoji="1" lang="ja-JP" altLang="en-US" dirty="0"/>
              <a:t>　</a:t>
            </a:r>
            <a:r>
              <a:rPr kumimoji="1" lang="ja-JP" altLang="en-US" b="1" dirty="0"/>
              <a:t>同タイミング＜異タイミング</a:t>
            </a:r>
            <a:endParaRPr kumimoji="1" lang="en-US" altLang="ja-JP" b="1" dirty="0"/>
          </a:p>
          <a:p>
            <a:pPr marL="0" indent="0">
              <a:buNone/>
            </a:pPr>
            <a:r>
              <a:rPr kumimoji="1" lang="ja-JP" altLang="en-US" b="1" dirty="0"/>
              <a:t>　同タイミング＜ビート無</a:t>
            </a:r>
            <a:endParaRPr kumimoji="1" lang="en-US" altLang="ja-JP" b="1" dirty="0"/>
          </a:p>
          <a:p>
            <a:pPr marL="0" indent="0">
              <a:buNone/>
            </a:pPr>
            <a:endParaRPr lang="en-US" altLang="ja-JP" dirty="0"/>
          </a:p>
          <a:p>
            <a:pPr marL="0" indent="0">
              <a:buNone/>
            </a:pPr>
            <a:endParaRPr kumimoji="1" lang="ja-JP" altLang="en-US" dirty="0"/>
          </a:p>
        </p:txBody>
      </p:sp>
      <p:pic>
        <p:nvPicPr>
          <p:cNvPr id="4" name="コンテンツ プレースホルダー 3">
            <a:extLst>
              <a:ext uri="{FF2B5EF4-FFF2-40B4-BE49-F238E27FC236}">
                <a16:creationId xmlns:a16="http://schemas.microsoft.com/office/drawing/2014/main" id="{57494E1F-B1C2-4AA4-AD4C-C4086BADCC8C}"/>
              </a:ext>
            </a:extLst>
          </p:cNvPr>
          <p:cNvPicPr>
            <a:picLocks noChangeAspect="1"/>
          </p:cNvPicPr>
          <p:nvPr/>
        </p:nvPicPr>
        <p:blipFill>
          <a:blip r:embed="rId2"/>
          <a:stretch>
            <a:fillRect/>
          </a:stretch>
        </p:blipFill>
        <p:spPr>
          <a:xfrm>
            <a:off x="6500037" y="1825625"/>
            <a:ext cx="5041273" cy="3736197"/>
          </a:xfrm>
          <a:prstGeom prst="rect">
            <a:avLst/>
          </a:prstGeom>
        </p:spPr>
      </p:pic>
    </p:spTree>
    <p:extLst>
      <p:ext uri="{BB962C8B-B14F-4D97-AF65-F5344CB8AC3E}">
        <p14:creationId xmlns:p14="http://schemas.microsoft.com/office/powerpoint/2010/main" val="3229202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FFDD6F-5EA8-4BF7-892A-380E244F19F1}"/>
              </a:ext>
            </a:extLst>
          </p:cNvPr>
          <p:cNvSpPr>
            <a:spLocks noGrp="1"/>
          </p:cNvSpPr>
          <p:nvPr>
            <p:ph type="title"/>
          </p:nvPr>
        </p:nvSpPr>
        <p:spPr/>
        <p:txBody>
          <a:bodyPr>
            <a:normAutofit/>
          </a:bodyPr>
          <a:lstStyle/>
          <a:p>
            <a:r>
              <a:rPr kumimoji="1" lang="ja-JP" altLang="en-US" sz="4000" dirty="0"/>
              <a:t>考察</a:t>
            </a:r>
          </a:p>
        </p:txBody>
      </p:sp>
      <p:sp>
        <p:nvSpPr>
          <p:cNvPr id="3" name="コンテンツ プレースホルダー 2">
            <a:extLst>
              <a:ext uri="{FF2B5EF4-FFF2-40B4-BE49-F238E27FC236}">
                <a16:creationId xmlns:a16="http://schemas.microsoft.com/office/drawing/2014/main" id="{A8A0D404-9763-415C-B6CF-D15E9859C95A}"/>
              </a:ext>
            </a:extLst>
          </p:cNvPr>
          <p:cNvSpPr>
            <a:spLocks noGrp="1"/>
          </p:cNvSpPr>
          <p:nvPr>
            <p:ph idx="1"/>
          </p:nvPr>
        </p:nvSpPr>
        <p:spPr/>
        <p:txBody>
          <a:bodyPr/>
          <a:lstStyle/>
          <a:p>
            <a:pPr marL="0" indent="0">
              <a:buNone/>
            </a:pPr>
            <a:r>
              <a:rPr kumimoji="1" lang="ja-JP" altLang="en-US" dirty="0"/>
              <a:t>今回の結果の説明として考えられる事</a:t>
            </a:r>
            <a:endParaRPr kumimoji="1" lang="en-US" altLang="ja-JP" dirty="0"/>
          </a:p>
          <a:p>
            <a:r>
              <a:rPr kumimoji="1" lang="ja-JP" altLang="en-US" dirty="0"/>
              <a:t>その</a:t>
            </a:r>
            <a:r>
              <a:rPr kumimoji="1" lang="en-US" altLang="ja-JP" dirty="0"/>
              <a:t>1-</a:t>
            </a:r>
            <a:r>
              <a:rPr kumimoji="1" lang="ja-JP" altLang="en-US" dirty="0"/>
              <a:t>音が鳴ってから次に起こる時間が短い方が反応が速い</a:t>
            </a:r>
            <a:endParaRPr kumimoji="1" lang="en-US" altLang="ja-JP" dirty="0"/>
          </a:p>
          <a:p>
            <a:pPr marL="0" indent="0">
              <a:buNone/>
            </a:pPr>
            <a:r>
              <a:rPr kumimoji="1" lang="ja-JP" altLang="en-US" dirty="0"/>
              <a:t>ビート音無の後の同タイミングの視覚刺激に対する反応の方が異タイミングの視覚刺激に対する反応より速かった為、この説明は当てはまらない。</a:t>
            </a:r>
            <a:endParaRPr kumimoji="1" lang="en-US" altLang="ja-JP" dirty="0"/>
          </a:p>
          <a:p>
            <a:r>
              <a:rPr kumimoji="1" lang="ja-JP" altLang="en-US" dirty="0"/>
              <a:t>その</a:t>
            </a:r>
            <a:r>
              <a:rPr kumimoji="1" lang="en-US" altLang="ja-JP" dirty="0"/>
              <a:t>2-</a:t>
            </a:r>
            <a:r>
              <a:rPr kumimoji="1" lang="ja-JP" altLang="en-US" dirty="0"/>
              <a:t>促進と抑制　</a:t>
            </a:r>
            <a:r>
              <a:rPr kumimoji="1" lang="en-US" altLang="ja-JP" dirty="0"/>
              <a:t>(</a:t>
            </a:r>
            <a:r>
              <a:rPr kumimoji="1" lang="ja-JP" altLang="en-US" dirty="0"/>
              <a:t>同タイミングと異タイミング</a:t>
            </a:r>
            <a:r>
              <a:rPr kumimoji="1" lang="en-US" altLang="ja-JP" dirty="0"/>
              <a:t>)</a:t>
            </a:r>
          </a:p>
          <a:p>
            <a:pPr marL="0" indent="0">
              <a:buNone/>
            </a:pPr>
            <a:r>
              <a:rPr lang="ja-JP" altLang="en-US" dirty="0"/>
              <a:t>同タイミングでは反応が速く促進があった。</a:t>
            </a:r>
            <a:endParaRPr lang="en-US" altLang="ja-JP" dirty="0"/>
          </a:p>
          <a:p>
            <a:pPr marL="0" indent="0">
              <a:buNone/>
            </a:pPr>
            <a:r>
              <a:rPr lang="ja-JP" altLang="en-US" dirty="0"/>
              <a:t>ビート音無と異タイミングは差が無く、異タイミングの抑制はない。</a:t>
            </a:r>
            <a:endParaRPr lang="en-US" altLang="ja-JP" dirty="0"/>
          </a:p>
          <a:p>
            <a:pPr marL="0" indent="0">
              <a:buNone/>
            </a:pPr>
            <a:endParaRPr kumimoji="1" lang="ja-JP" altLang="en-US" dirty="0"/>
          </a:p>
        </p:txBody>
      </p:sp>
    </p:spTree>
    <p:extLst>
      <p:ext uri="{BB962C8B-B14F-4D97-AF65-F5344CB8AC3E}">
        <p14:creationId xmlns:p14="http://schemas.microsoft.com/office/powerpoint/2010/main" val="9279195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2719</TotalTime>
  <Words>741</Words>
  <Application>Microsoft Office PowerPoint</Application>
  <PresentationFormat>ワイド画面</PresentationFormat>
  <Paragraphs>57</Paragraphs>
  <Slides>10</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游ゴシック</vt:lpstr>
      <vt:lpstr>游ゴシック Light</vt:lpstr>
      <vt:lpstr>Arial</vt:lpstr>
      <vt:lpstr>Office テーマ</vt:lpstr>
      <vt:lpstr>Unattended musical beats enhance visual processing 注意を向けていない音楽ビートによる視覚情報処理の促進  Nicolas Escoffier, Darren Yeo Jian Sheng, Annett Schirmer   Acta Psychologica 135 (2010) 12–16</vt:lpstr>
      <vt:lpstr>はじめに</vt:lpstr>
      <vt:lpstr>はじめに</vt:lpstr>
      <vt:lpstr>方法</vt:lpstr>
      <vt:lpstr>方法</vt:lpstr>
      <vt:lpstr>方法</vt:lpstr>
      <vt:lpstr>方法</vt:lpstr>
      <vt:lpstr>結果</vt:lpstr>
      <vt:lpstr>考察</vt:lpstr>
      <vt:lpstr>考察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Unattended musical beats enhance visual processing 注意を向けていない音楽ビート Nicolas Escoffier, Darren Yeo Jian Sheng, Annett Schirmer  Acta Psychologica 135 (2010) 12–16</dc:title>
  <dc:creator>小日向 直美</dc:creator>
  <cp:lastModifiedBy>小日向 直美</cp:lastModifiedBy>
  <cp:revision>20</cp:revision>
  <dcterms:created xsi:type="dcterms:W3CDTF">2020-05-16T02:39:27Z</dcterms:created>
  <dcterms:modified xsi:type="dcterms:W3CDTF">2020-05-18T23:41:55Z</dcterms:modified>
</cp:coreProperties>
</file>