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0" r:id="rId7"/>
    <p:sldId id="262" r:id="rId8"/>
    <p:sldId id="265" r:id="rId9"/>
    <p:sldId id="261" r:id="rId10"/>
    <p:sldId id="263"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316" autoAdjust="0"/>
    <p:restoredTop sz="94660"/>
  </p:normalViewPr>
  <p:slideViewPr>
    <p:cSldViewPr snapToGrid="0">
      <p:cViewPr varScale="1">
        <p:scale>
          <a:sx n="63" d="100"/>
          <a:sy n="63" d="100"/>
        </p:scale>
        <p:origin x="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9A70B6F-8830-4F30-87F2-3B0462A14869}" type="datetimeFigureOut">
              <a:rPr kumimoji="1" lang="ja-JP" altLang="en-US" smtClean="0"/>
              <a:t>2026/2/14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1893425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9A70B6F-8830-4F30-87F2-3B0462A14869}" type="datetimeFigureOut">
              <a:rPr kumimoji="1" lang="ja-JP" altLang="en-US" smtClean="0"/>
              <a:t>2026/2/14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671126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9A70B6F-8830-4F30-87F2-3B0462A14869}" type="datetimeFigureOut">
              <a:rPr kumimoji="1" lang="ja-JP" altLang="en-US" smtClean="0"/>
              <a:t>2026/2/14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3835090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9A70B6F-8830-4F30-87F2-3B0462A14869}" type="datetimeFigureOut">
              <a:rPr kumimoji="1" lang="ja-JP" altLang="en-US" smtClean="0"/>
              <a:t>2026/2/14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1654694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9A70B6F-8830-4F30-87F2-3B0462A14869}" type="datetimeFigureOut">
              <a:rPr kumimoji="1" lang="ja-JP" altLang="en-US" smtClean="0"/>
              <a:t>2026/2/14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708559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9A70B6F-8830-4F30-87F2-3B0462A14869}" type="datetimeFigureOut">
              <a:rPr kumimoji="1" lang="ja-JP" altLang="en-US" smtClean="0"/>
              <a:t>2026/2/14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3748843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9A70B6F-8830-4F30-87F2-3B0462A14869}" type="datetimeFigureOut">
              <a:rPr kumimoji="1" lang="ja-JP" altLang="en-US" smtClean="0"/>
              <a:t>2026/2/14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3252872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9A70B6F-8830-4F30-87F2-3B0462A14869}" type="datetimeFigureOut">
              <a:rPr kumimoji="1" lang="ja-JP" altLang="en-US" smtClean="0"/>
              <a:t>2026/2/14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1343799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9A70B6F-8830-4F30-87F2-3B0462A14869}" type="datetimeFigureOut">
              <a:rPr kumimoji="1" lang="ja-JP" altLang="en-US" smtClean="0"/>
              <a:t>2026/2/14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843720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9A70B6F-8830-4F30-87F2-3B0462A14869}" type="datetimeFigureOut">
              <a:rPr kumimoji="1" lang="ja-JP" altLang="en-US" smtClean="0"/>
              <a:t>2026/2/14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2652356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9A70B6F-8830-4F30-87F2-3B0462A14869}" type="datetimeFigureOut">
              <a:rPr kumimoji="1" lang="ja-JP" altLang="en-US" smtClean="0"/>
              <a:t>2026/2/14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3119030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A70B6F-8830-4F30-87F2-3B0462A14869}" type="datetimeFigureOut">
              <a:rPr kumimoji="1" lang="ja-JP" altLang="en-US" smtClean="0"/>
              <a:t>2026/2/14</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1338CD-E4EB-4668-9345-4AED61CC2687}" type="slidenum">
              <a:rPr kumimoji="1" lang="ja-JP" altLang="en-US" smtClean="0"/>
              <a:t>‹#›</a:t>
            </a:fld>
            <a:endParaRPr kumimoji="1" lang="ja-JP" altLang="en-US"/>
          </a:p>
        </p:txBody>
      </p:sp>
    </p:spTree>
    <p:extLst>
      <p:ext uri="{BB962C8B-B14F-4D97-AF65-F5344CB8AC3E}">
        <p14:creationId xmlns:p14="http://schemas.microsoft.com/office/powerpoint/2010/main" val="3037904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40971" y="708095"/>
            <a:ext cx="9710057" cy="2387600"/>
          </a:xfrm>
        </p:spPr>
        <p:txBody>
          <a:bodyPr>
            <a:normAutofit fontScale="90000"/>
          </a:bodyPr>
          <a:lstStyle/>
          <a:p>
            <a:r>
              <a:rPr lang="ja-JP" altLang="en-US" dirty="0"/>
              <a:t>麻痺側上肢のリーチ動作改善に対する聴覚フィードバックの使用</a:t>
            </a:r>
            <a:endParaRPr kumimoji="1" lang="ja-JP" altLang="en-US" dirty="0"/>
          </a:p>
        </p:txBody>
      </p:sp>
      <p:sp>
        <p:nvSpPr>
          <p:cNvPr id="3" name="サブタイトル 2"/>
          <p:cNvSpPr>
            <a:spLocks noGrp="1"/>
          </p:cNvSpPr>
          <p:nvPr>
            <p:ph type="subTitle" idx="1"/>
          </p:nvPr>
        </p:nvSpPr>
        <p:spPr/>
        <p:txBody>
          <a:bodyPr/>
          <a:lstStyle/>
          <a:p>
            <a:r>
              <a:rPr lang="de-DE" altLang="ja-JP" dirty="0"/>
              <a:t>Chen JL, Fujii S, Schlaug G</a:t>
            </a:r>
          </a:p>
          <a:p>
            <a:r>
              <a:rPr lang="en-US" altLang="ja-JP" dirty="0" err="1"/>
              <a:t>Disabil</a:t>
            </a:r>
            <a:r>
              <a:rPr lang="en-US" altLang="ja-JP" dirty="0"/>
              <a:t> </a:t>
            </a:r>
            <a:r>
              <a:rPr lang="en-US" altLang="ja-JP" dirty="0" err="1"/>
              <a:t>Rehabil</a:t>
            </a:r>
            <a:r>
              <a:rPr lang="en-US" altLang="ja-JP" dirty="0"/>
              <a:t>. 2016;38(11):1115-1124</a:t>
            </a:r>
            <a:endParaRPr kumimoji="1" lang="ja-JP" altLang="en-US" dirty="0"/>
          </a:p>
        </p:txBody>
      </p:sp>
      <p:sp>
        <p:nvSpPr>
          <p:cNvPr id="4" name="サブタイトル 2"/>
          <p:cNvSpPr txBox="1">
            <a:spLocks/>
          </p:cNvSpPr>
          <p:nvPr/>
        </p:nvSpPr>
        <p:spPr>
          <a:xfrm>
            <a:off x="1524000" y="4976951"/>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endParaRPr lang="en-US" altLang="ja-JP" dirty="0"/>
          </a:p>
        </p:txBody>
      </p:sp>
    </p:spTree>
    <p:extLst>
      <p:ext uri="{BB962C8B-B14F-4D97-AF65-F5344CB8AC3E}">
        <p14:creationId xmlns:p14="http://schemas.microsoft.com/office/powerpoint/2010/main" val="2693226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考察</a:t>
            </a:r>
          </a:p>
        </p:txBody>
      </p:sp>
      <p:sp>
        <p:nvSpPr>
          <p:cNvPr id="3" name="コンテンツ プレースホルダー 2"/>
          <p:cNvSpPr>
            <a:spLocks noGrp="1"/>
          </p:cNvSpPr>
          <p:nvPr>
            <p:ph idx="1"/>
          </p:nvPr>
        </p:nvSpPr>
        <p:spPr/>
        <p:txBody>
          <a:bodyPr>
            <a:noAutofit/>
          </a:bodyPr>
          <a:lstStyle/>
          <a:p>
            <a:r>
              <a:rPr lang="ja-JP" altLang="en-US" sz="3200" dirty="0"/>
              <a:t>１</a:t>
            </a:r>
            <a:r>
              <a:rPr kumimoji="1" lang="ja-JP" altLang="en-US" sz="3200" dirty="0"/>
              <a:t>日の短期間で、</a:t>
            </a:r>
            <a:r>
              <a:rPr kumimoji="1" lang="en-US" altLang="ja-JP" sz="3200" dirty="0"/>
              <a:t>KP</a:t>
            </a:r>
            <a:r>
              <a:rPr kumimoji="1" lang="ja-JP" altLang="en-US" sz="3200" dirty="0"/>
              <a:t>と</a:t>
            </a:r>
            <a:r>
              <a:rPr kumimoji="1" lang="en-US" altLang="ja-JP" sz="3200" dirty="0"/>
              <a:t>KR</a:t>
            </a:r>
            <a:r>
              <a:rPr kumimoji="1" lang="ja-JP" altLang="en-US" sz="3200" dirty="0"/>
              <a:t>の効果が確認されたが、どちらが有効かは分からなかった。</a:t>
            </a:r>
            <a:endParaRPr lang="en-US" altLang="ja-JP" sz="3200" dirty="0"/>
          </a:p>
          <a:p>
            <a:pPr marL="0" indent="0">
              <a:buNone/>
            </a:pPr>
            <a:r>
              <a:rPr lang="ja-JP" altLang="en-US" sz="3200" dirty="0"/>
              <a:t>　　　　</a:t>
            </a:r>
            <a:r>
              <a:rPr lang="en-US" altLang="ja-JP" sz="3200" dirty="0"/>
              <a:t>KP</a:t>
            </a:r>
            <a:r>
              <a:rPr lang="ja-JP" altLang="en-US" sz="3200" dirty="0"/>
              <a:t>と</a:t>
            </a:r>
            <a:r>
              <a:rPr lang="en-US" altLang="ja-JP" sz="3200" dirty="0"/>
              <a:t>KR</a:t>
            </a:r>
            <a:r>
              <a:rPr lang="ja-JP" altLang="en-US" sz="3200" dirty="0"/>
              <a:t>の両方を行うのが良いのかもしれない。</a:t>
            </a:r>
            <a:endParaRPr lang="en-US" altLang="ja-JP" sz="3200" dirty="0"/>
          </a:p>
          <a:p>
            <a:r>
              <a:rPr lang="ja-JP" altLang="en-US" sz="3200" dirty="0"/>
              <a:t>目標とする軌道からのずれの平均と標準偏差の結果は</a:t>
            </a:r>
            <a:r>
              <a:rPr lang="en-US" altLang="ja-JP" sz="3200" dirty="0"/>
              <a:t>5</a:t>
            </a:r>
            <a:r>
              <a:rPr lang="ja-JP" altLang="en-US" sz="3200" dirty="0"/>
              <a:t>症例で一定のパターンがなく、今回の</a:t>
            </a:r>
            <a:r>
              <a:rPr lang="en-US" altLang="ja-JP" sz="3200" dirty="0"/>
              <a:t>ROM</a:t>
            </a:r>
            <a:r>
              <a:rPr lang="ja-JP" altLang="en-US" sz="3200" dirty="0"/>
              <a:t>の改善との関連は認められなかった。軌道からのずれの平均と標準偏差は本研究の評価としては妥当ではなかったかもしれない。</a:t>
            </a:r>
            <a:endParaRPr lang="en-US" altLang="ja-JP" sz="3200" dirty="0"/>
          </a:p>
          <a:p>
            <a:r>
              <a:rPr lang="ja-JP" altLang="en-US" sz="3200" dirty="0"/>
              <a:t>期間を延ばし、対象を人数を増やして研究する必要がある。</a:t>
            </a:r>
            <a:endParaRPr kumimoji="1" lang="en-US" altLang="ja-JP" sz="3200" dirty="0"/>
          </a:p>
        </p:txBody>
      </p:sp>
    </p:spTree>
    <p:extLst>
      <p:ext uri="{BB962C8B-B14F-4D97-AF65-F5344CB8AC3E}">
        <p14:creationId xmlns:p14="http://schemas.microsoft.com/office/powerpoint/2010/main" val="15366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はじめに</a:t>
            </a:r>
          </a:p>
        </p:txBody>
      </p:sp>
      <p:sp>
        <p:nvSpPr>
          <p:cNvPr id="3" name="コンテンツ プレースホルダー 2"/>
          <p:cNvSpPr>
            <a:spLocks noGrp="1"/>
          </p:cNvSpPr>
          <p:nvPr>
            <p:ph idx="1"/>
          </p:nvPr>
        </p:nvSpPr>
        <p:spPr>
          <a:xfrm>
            <a:off x="838199" y="1825625"/>
            <a:ext cx="10974859" cy="4351338"/>
          </a:xfrm>
        </p:spPr>
        <p:txBody>
          <a:bodyPr>
            <a:noAutofit/>
          </a:bodyPr>
          <a:lstStyle/>
          <a:p>
            <a:r>
              <a:rPr kumimoji="1" lang="ja-JP" altLang="en-US" sz="3200" dirty="0"/>
              <a:t>運動学習を促進する</a:t>
            </a:r>
            <a:r>
              <a:rPr lang="ja-JP" altLang="en-US" sz="3200" dirty="0"/>
              <a:t>方法の一つにフィードバックの増補（</a:t>
            </a:r>
            <a:r>
              <a:rPr lang="en-US" altLang="ja-JP" sz="3200" dirty="0" err="1"/>
              <a:t>augumented</a:t>
            </a:r>
            <a:r>
              <a:rPr lang="en-US" altLang="ja-JP" sz="3200" dirty="0"/>
              <a:t> feedback)</a:t>
            </a:r>
            <a:r>
              <a:rPr lang="ja-JP" altLang="en-US" sz="3200" dirty="0"/>
              <a:t>があげられる。フィードバックの増補とは、個人の固有受容や感覚から自然にもしくは内的に得られる情報に補足した感覚情報である。</a:t>
            </a:r>
            <a:endParaRPr lang="en-US" altLang="ja-JP" sz="3200" dirty="0"/>
          </a:p>
          <a:p>
            <a:r>
              <a:rPr kumimoji="1" lang="ja-JP" altLang="en-US" sz="3200" dirty="0"/>
              <a:t>脳卒中後は内的フィードバックを処理することが障害されていることもあり、フィードバックの増補が非常に重要である。</a:t>
            </a:r>
            <a:endParaRPr kumimoji="1" lang="en-US" altLang="ja-JP" sz="3200" dirty="0"/>
          </a:p>
          <a:p>
            <a:endParaRPr lang="en-US" altLang="ja-JP" sz="3200" dirty="0"/>
          </a:p>
          <a:p>
            <a:r>
              <a:rPr kumimoji="1" lang="ja-JP" altLang="en-US" sz="3200" dirty="0"/>
              <a:t>フィードバックの増補として、視覚刺激に比べ聴覚刺激の方が運動反応が速い。</a:t>
            </a:r>
          </a:p>
        </p:txBody>
      </p:sp>
    </p:spTree>
    <p:extLst>
      <p:ext uri="{BB962C8B-B14F-4D97-AF65-F5344CB8AC3E}">
        <p14:creationId xmlns:p14="http://schemas.microsoft.com/office/powerpoint/2010/main" val="2362169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a:t>Augumented</a:t>
            </a:r>
            <a:r>
              <a:rPr kumimoji="1" lang="en-US" altLang="ja-JP" dirty="0"/>
              <a:t> feedback </a:t>
            </a:r>
            <a:r>
              <a:rPr kumimoji="1" lang="ja-JP" altLang="en-US" dirty="0"/>
              <a:t>のタイプ</a:t>
            </a:r>
          </a:p>
        </p:txBody>
      </p:sp>
      <p:sp>
        <p:nvSpPr>
          <p:cNvPr id="3" name="コンテンツ プレースホルダー 2"/>
          <p:cNvSpPr>
            <a:spLocks noGrp="1"/>
          </p:cNvSpPr>
          <p:nvPr>
            <p:ph idx="1"/>
          </p:nvPr>
        </p:nvSpPr>
        <p:spPr/>
        <p:txBody>
          <a:bodyPr/>
          <a:lstStyle/>
          <a:p>
            <a:r>
              <a:rPr kumimoji="1" lang="en-US" altLang="ja-JP" sz="3200" dirty="0"/>
              <a:t>KP </a:t>
            </a:r>
            <a:r>
              <a:rPr lang="en-US" altLang="ja-JP" sz="3200" dirty="0"/>
              <a:t>- K</a:t>
            </a:r>
            <a:r>
              <a:rPr kumimoji="1" lang="en-US" altLang="ja-JP" sz="3200" dirty="0"/>
              <a:t>nowledge of Performance</a:t>
            </a:r>
          </a:p>
          <a:p>
            <a:pPr marL="0" indent="0">
              <a:buNone/>
            </a:pPr>
            <a:r>
              <a:rPr lang="ja-JP" altLang="en-US" sz="3200" dirty="0"/>
              <a:t>　</a:t>
            </a:r>
            <a:r>
              <a:rPr lang="en-US" altLang="ja-JP" sz="3200" dirty="0"/>
              <a:t>  </a:t>
            </a:r>
            <a:r>
              <a:rPr lang="ja-JP" altLang="en-US" sz="3200" dirty="0"/>
              <a:t>運動パターンや体の使い方に対するフィードバック</a:t>
            </a:r>
            <a:endParaRPr kumimoji="1" lang="en-US" altLang="ja-JP" sz="3200" dirty="0"/>
          </a:p>
          <a:p>
            <a:r>
              <a:rPr kumimoji="1" lang="en-US" altLang="ja-JP" sz="3200" dirty="0"/>
              <a:t>KR – Knowledge of Result</a:t>
            </a:r>
          </a:p>
          <a:p>
            <a:pPr marL="0" indent="0">
              <a:buNone/>
            </a:pPr>
            <a:r>
              <a:rPr kumimoji="1" lang="ja-JP" altLang="en-US" sz="3200" dirty="0"/>
              <a:t>　　結果や運動のゴールに関するフィードバック</a:t>
            </a:r>
            <a:endParaRPr kumimoji="1" lang="en-US" altLang="ja-JP" sz="3200" dirty="0"/>
          </a:p>
          <a:p>
            <a:pPr marL="0" indent="0">
              <a:buNone/>
            </a:pPr>
            <a:r>
              <a:rPr lang="ja-JP" altLang="en-US" sz="3200" dirty="0"/>
              <a:t>　　メトロノーム音は</a:t>
            </a:r>
            <a:r>
              <a:rPr lang="en-US" altLang="ja-JP" sz="3200" dirty="0"/>
              <a:t>KR</a:t>
            </a:r>
            <a:r>
              <a:rPr kumimoji="1" lang="ja-JP" altLang="en-US" dirty="0"/>
              <a:t>　　</a:t>
            </a:r>
          </a:p>
        </p:txBody>
      </p:sp>
    </p:spTree>
    <p:extLst>
      <p:ext uri="{BB962C8B-B14F-4D97-AF65-F5344CB8AC3E}">
        <p14:creationId xmlns:p14="http://schemas.microsoft.com/office/powerpoint/2010/main" val="4144275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上肢リーチ動作に対する</a:t>
            </a:r>
            <a:r>
              <a:rPr lang="en-US" altLang="ja-JP" dirty="0"/>
              <a:t>KP</a:t>
            </a:r>
            <a:r>
              <a:rPr lang="ja-JP" altLang="en-US" dirty="0"/>
              <a:t>と</a:t>
            </a:r>
            <a:r>
              <a:rPr lang="en-US" altLang="ja-JP" dirty="0"/>
              <a:t>KR</a:t>
            </a:r>
            <a:r>
              <a:rPr lang="ja-JP" altLang="en-US" dirty="0"/>
              <a:t>の先行研究</a:t>
            </a:r>
            <a:endParaRPr kumimoji="1" lang="ja-JP" altLang="en-US" dirty="0"/>
          </a:p>
        </p:txBody>
      </p:sp>
      <p:sp>
        <p:nvSpPr>
          <p:cNvPr id="3" name="コンテンツ プレースホルダー 2"/>
          <p:cNvSpPr>
            <a:spLocks noGrp="1"/>
          </p:cNvSpPr>
          <p:nvPr>
            <p:ph idx="1"/>
          </p:nvPr>
        </p:nvSpPr>
        <p:spPr>
          <a:xfrm>
            <a:off x="838199" y="1825625"/>
            <a:ext cx="10940143" cy="4351338"/>
          </a:xfrm>
        </p:spPr>
        <p:txBody>
          <a:bodyPr>
            <a:normAutofit/>
          </a:bodyPr>
          <a:lstStyle/>
          <a:p>
            <a:r>
              <a:rPr kumimoji="1" lang="en-US" altLang="ja-JP" sz="3200" b="1" dirty="0"/>
              <a:t>KR</a:t>
            </a:r>
            <a:r>
              <a:rPr kumimoji="1" lang="ja-JP" altLang="en-US" sz="3200" dirty="0"/>
              <a:t>　聴覚リズム合図　→　</a:t>
            </a:r>
            <a:r>
              <a:rPr kumimoji="1" lang="en-US" altLang="ja-JP" sz="3200" dirty="0"/>
              <a:t>ROM</a:t>
            </a:r>
            <a:r>
              <a:rPr kumimoji="1" lang="ja-JP" altLang="en-US" sz="3200" dirty="0"/>
              <a:t>の向上、</a:t>
            </a:r>
            <a:endParaRPr kumimoji="1" lang="en-US" altLang="ja-JP" sz="3200" dirty="0"/>
          </a:p>
          <a:p>
            <a:pPr marL="0" indent="0">
              <a:buNone/>
            </a:pPr>
            <a:r>
              <a:rPr kumimoji="1" lang="ja-JP" altLang="en-US" sz="3200" dirty="0"/>
              <a:t>　　　　　　　　　　　　　　　　　代償としての体幹前屈の減少</a:t>
            </a:r>
            <a:endParaRPr kumimoji="1" lang="en-US" altLang="ja-JP" sz="3200" dirty="0"/>
          </a:p>
          <a:p>
            <a:endParaRPr lang="en-US" altLang="ja-JP" sz="3200" dirty="0"/>
          </a:p>
          <a:p>
            <a:r>
              <a:rPr kumimoji="1" lang="en-US" altLang="ja-JP" sz="3200" b="1" dirty="0"/>
              <a:t>KP</a:t>
            </a:r>
            <a:r>
              <a:rPr kumimoji="1" lang="ja-JP" altLang="en-US" sz="3200" dirty="0"/>
              <a:t>　言語刺激や視覚刺激　→　肩屈曲と肘伸展の促進</a:t>
            </a:r>
            <a:endParaRPr kumimoji="1" lang="en-US" altLang="ja-JP" sz="3200" dirty="0"/>
          </a:p>
          <a:p>
            <a:pPr marL="0" indent="0">
              <a:buNone/>
            </a:pPr>
            <a:r>
              <a:rPr lang="ja-JP" altLang="en-US" sz="3200" dirty="0"/>
              <a:t>　　　　　　　　　　　　　　　　　　　　 </a:t>
            </a:r>
            <a:r>
              <a:rPr kumimoji="1" lang="ja-JP" altLang="en-US" sz="3200" dirty="0"/>
              <a:t>体幹前屈などの代償の減少</a:t>
            </a:r>
            <a:endParaRPr kumimoji="1" lang="en-US" altLang="ja-JP" sz="3200" dirty="0"/>
          </a:p>
          <a:p>
            <a:pPr marL="0" indent="0">
              <a:buNone/>
            </a:pPr>
            <a:r>
              <a:rPr lang="ja-JP" altLang="en-US" sz="3200" dirty="0"/>
              <a:t>　　</a:t>
            </a:r>
            <a:endParaRPr lang="en-US" altLang="ja-JP" sz="3200" dirty="0"/>
          </a:p>
          <a:p>
            <a:pPr marL="0" indent="0">
              <a:buNone/>
            </a:pPr>
            <a:r>
              <a:rPr lang="ja-JP" altLang="en-US" sz="3200" dirty="0"/>
              <a:t>　　　音楽を使用した</a:t>
            </a:r>
            <a:r>
              <a:rPr lang="en-US" altLang="ja-JP" sz="3200" dirty="0"/>
              <a:t>KP</a:t>
            </a:r>
            <a:r>
              <a:rPr lang="ja-JP" altLang="en-US" sz="3200" dirty="0"/>
              <a:t>の研究は行われていない</a:t>
            </a:r>
            <a:endParaRPr kumimoji="1" lang="ja-JP" altLang="en-US" sz="3200" dirty="0"/>
          </a:p>
        </p:txBody>
      </p:sp>
    </p:spTree>
    <p:extLst>
      <p:ext uri="{BB962C8B-B14F-4D97-AF65-F5344CB8AC3E}">
        <p14:creationId xmlns:p14="http://schemas.microsoft.com/office/powerpoint/2010/main" val="3204005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対象</a:t>
            </a:r>
          </a:p>
        </p:txBody>
      </p:sp>
      <p:sp>
        <p:nvSpPr>
          <p:cNvPr id="3" name="コンテンツ プレースホルダー 2"/>
          <p:cNvSpPr>
            <a:spLocks noGrp="1"/>
          </p:cNvSpPr>
          <p:nvPr>
            <p:ph idx="1"/>
          </p:nvPr>
        </p:nvSpPr>
        <p:spPr/>
        <p:txBody>
          <a:bodyPr>
            <a:normAutofit/>
          </a:bodyPr>
          <a:lstStyle/>
          <a:p>
            <a:r>
              <a:rPr kumimoji="1" lang="en-US" altLang="ja-JP" sz="3200" dirty="0"/>
              <a:t>5</a:t>
            </a:r>
            <a:r>
              <a:rPr kumimoji="1" lang="ja-JP" altLang="en-US" sz="3200" dirty="0"/>
              <a:t>名（男</a:t>
            </a:r>
            <a:r>
              <a:rPr kumimoji="1" lang="en-US" altLang="ja-JP" sz="3200" dirty="0"/>
              <a:t>4</a:t>
            </a:r>
            <a:r>
              <a:rPr kumimoji="1" lang="ja-JP" altLang="en-US" sz="3200" dirty="0" err="1"/>
              <a:t>、</a:t>
            </a:r>
            <a:r>
              <a:rPr kumimoji="1" lang="ja-JP" altLang="en-US" sz="3200" dirty="0"/>
              <a:t>女</a:t>
            </a:r>
            <a:r>
              <a:rPr kumimoji="1" lang="en-US" altLang="ja-JP" sz="3200" dirty="0"/>
              <a:t>1</a:t>
            </a:r>
            <a:r>
              <a:rPr kumimoji="1" lang="ja-JP" altLang="en-US" sz="3200" dirty="0"/>
              <a:t>）　右利き</a:t>
            </a:r>
            <a:endParaRPr kumimoji="1" lang="en-US" altLang="ja-JP" sz="3200" dirty="0"/>
          </a:p>
          <a:p>
            <a:pPr marL="0" indent="0">
              <a:buNone/>
            </a:pPr>
            <a:r>
              <a:rPr lang="ja-JP" altLang="en-US" sz="3200" dirty="0"/>
              <a:t>　　　</a:t>
            </a:r>
            <a:r>
              <a:rPr kumimoji="1" lang="ja-JP" altLang="en-US" sz="3200" dirty="0"/>
              <a:t>中大脳動脈領域の脳梗塞</a:t>
            </a:r>
            <a:endParaRPr kumimoji="1" lang="en-US" altLang="ja-JP" sz="3200" dirty="0"/>
          </a:p>
          <a:p>
            <a:pPr marL="0" indent="0">
              <a:buNone/>
            </a:pPr>
            <a:r>
              <a:rPr lang="ja-JP" altLang="en-US" sz="3200" dirty="0"/>
              <a:t>　　　脳卒中の既往なし</a:t>
            </a:r>
            <a:endParaRPr lang="en-US" altLang="ja-JP" sz="3200" dirty="0"/>
          </a:p>
          <a:p>
            <a:pPr marL="0" indent="0">
              <a:buNone/>
            </a:pPr>
            <a:r>
              <a:rPr kumimoji="1" lang="ja-JP" altLang="en-US" sz="3200" dirty="0"/>
              <a:t>　　　聴覚障害なし</a:t>
            </a:r>
            <a:endParaRPr kumimoji="1" lang="en-US" altLang="ja-JP" sz="3200" dirty="0"/>
          </a:p>
          <a:p>
            <a:pPr marL="0" indent="0">
              <a:buNone/>
            </a:pPr>
            <a:r>
              <a:rPr kumimoji="1" lang="ja-JP" altLang="en-US" sz="3200" dirty="0"/>
              <a:t>　　　最低</a:t>
            </a:r>
            <a:r>
              <a:rPr lang="ja-JP" altLang="en-US" sz="3200" dirty="0"/>
              <a:t>　肩屈曲</a:t>
            </a:r>
            <a:r>
              <a:rPr lang="en-US" altLang="ja-JP" sz="3200" dirty="0"/>
              <a:t>10</a:t>
            </a:r>
            <a:r>
              <a:rPr lang="ja-JP" altLang="en-US" sz="3200" dirty="0"/>
              <a:t>度　肘伸展</a:t>
            </a:r>
            <a:r>
              <a:rPr lang="en-US" altLang="ja-JP" sz="3200" dirty="0"/>
              <a:t>10</a:t>
            </a:r>
            <a:r>
              <a:rPr lang="ja-JP" altLang="en-US" sz="3200" dirty="0"/>
              <a:t>度</a:t>
            </a:r>
            <a:endParaRPr kumimoji="1" lang="ja-JP" altLang="en-US" sz="3200" dirty="0"/>
          </a:p>
        </p:txBody>
      </p:sp>
    </p:spTree>
    <p:extLst>
      <p:ext uri="{BB962C8B-B14F-4D97-AF65-F5344CB8AC3E}">
        <p14:creationId xmlns:p14="http://schemas.microsoft.com/office/powerpoint/2010/main" val="616984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コンテンツ プレースホルダー 3"/>
          <p:cNvPicPr>
            <a:picLocks noGrp="1" noChangeAspect="1"/>
          </p:cNvPicPr>
          <p:nvPr>
            <p:ph idx="1"/>
          </p:nvPr>
        </p:nvPicPr>
        <p:blipFill rotWithShape="1">
          <a:blip r:embed="rId2"/>
          <a:srcRect l="26187" t="17889" r="17536" b="7190"/>
          <a:stretch/>
        </p:blipFill>
        <p:spPr>
          <a:xfrm>
            <a:off x="198784" y="1551540"/>
            <a:ext cx="6545970" cy="4902007"/>
          </a:xfrm>
          <a:prstGeom prst="rect">
            <a:avLst/>
          </a:prstGeom>
        </p:spPr>
      </p:pic>
      <p:sp>
        <p:nvSpPr>
          <p:cNvPr id="2" name="タイトル 1"/>
          <p:cNvSpPr>
            <a:spLocks noGrp="1"/>
          </p:cNvSpPr>
          <p:nvPr>
            <p:ph type="title"/>
          </p:nvPr>
        </p:nvSpPr>
        <p:spPr>
          <a:xfrm>
            <a:off x="838200" y="365125"/>
            <a:ext cx="1318591" cy="1325563"/>
          </a:xfrm>
        </p:spPr>
        <p:txBody>
          <a:bodyPr/>
          <a:lstStyle/>
          <a:p>
            <a:r>
              <a:rPr kumimoji="1" lang="ja-JP" altLang="en-US" dirty="0"/>
              <a:t>方法</a:t>
            </a:r>
          </a:p>
        </p:txBody>
      </p:sp>
      <p:sp>
        <p:nvSpPr>
          <p:cNvPr id="7" name="テキスト ボックス 6"/>
          <p:cNvSpPr txBox="1"/>
          <p:nvPr/>
        </p:nvSpPr>
        <p:spPr>
          <a:xfrm>
            <a:off x="6838123" y="1694219"/>
            <a:ext cx="4906616" cy="2308324"/>
          </a:xfrm>
          <a:prstGeom prst="rect">
            <a:avLst/>
          </a:prstGeom>
          <a:noFill/>
        </p:spPr>
        <p:txBody>
          <a:bodyPr wrap="square" rtlCol="0">
            <a:spAutoFit/>
          </a:bodyPr>
          <a:lstStyle/>
          <a:p>
            <a:r>
              <a:rPr kumimoji="1" lang="ja-JP" altLang="en-US" sz="3600" dirty="0"/>
              <a:t>条件：</a:t>
            </a:r>
            <a:endParaRPr kumimoji="1" lang="en-US" altLang="ja-JP" sz="3600" dirty="0"/>
          </a:p>
          <a:p>
            <a:r>
              <a:rPr kumimoji="1" lang="ja-JP" altLang="en-US" sz="3600" dirty="0"/>
              <a:t>・フィードバック無</a:t>
            </a:r>
            <a:endParaRPr kumimoji="1" lang="en-US" altLang="ja-JP" sz="3600" dirty="0"/>
          </a:p>
          <a:p>
            <a:r>
              <a:rPr kumimoji="1" lang="ja-JP" altLang="en-US" sz="3600" dirty="0"/>
              <a:t>・</a:t>
            </a:r>
            <a:r>
              <a:rPr kumimoji="1" lang="en-US" altLang="ja-JP" sz="3600" dirty="0"/>
              <a:t>KR</a:t>
            </a:r>
            <a:r>
              <a:rPr kumimoji="1" lang="ja-JP" altLang="en-US" sz="3600" dirty="0"/>
              <a:t>　メトロノーム音</a:t>
            </a:r>
            <a:endParaRPr kumimoji="1" lang="en-US" altLang="ja-JP" sz="3600" dirty="0"/>
          </a:p>
          <a:p>
            <a:r>
              <a:rPr lang="ja-JP" altLang="en-US" sz="3600" dirty="0"/>
              <a:t>・</a:t>
            </a:r>
            <a:r>
              <a:rPr lang="en-US" altLang="ja-JP" sz="3600" dirty="0"/>
              <a:t>KP</a:t>
            </a:r>
            <a:r>
              <a:rPr lang="ja-JP" altLang="en-US" sz="3600" dirty="0"/>
              <a:t>　協和音　不協和音</a:t>
            </a:r>
            <a:endParaRPr kumimoji="1" lang="ja-JP" altLang="en-US" sz="3600" dirty="0"/>
          </a:p>
        </p:txBody>
      </p:sp>
    </p:spTree>
    <p:extLst>
      <p:ext uri="{BB962C8B-B14F-4D97-AF65-F5344CB8AC3E}">
        <p14:creationId xmlns:p14="http://schemas.microsoft.com/office/powerpoint/2010/main" val="2922376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方法</a:t>
            </a:r>
          </a:p>
        </p:txBody>
      </p:sp>
      <p:pic>
        <p:nvPicPr>
          <p:cNvPr id="4" name="コンテンツ プレースホルダー 3"/>
          <p:cNvPicPr>
            <a:picLocks noGrp="1" noChangeAspect="1"/>
          </p:cNvPicPr>
          <p:nvPr>
            <p:ph idx="1"/>
          </p:nvPr>
        </p:nvPicPr>
        <p:blipFill rotWithShape="1">
          <a:blip r:embed="rId2"/>
          <a:srcRect l="27216" t="41416" r="19207" b="24093"/>
          <a:stretch/>
        </p:blipFill>
        <p:spPr>
          <a:xfrm>
            <a:off x="603608" y="1690688"/>
            <a:ext cx="11143810" cy="4035286"/>
          </a:xfrm>
          <a:prstGeom prst="rect">
            <a:avLst/>
          </a:prstGeom>
        </p:spPr>
      </p:pic>
      <p:sp>
        <p:nvSpPr>
          <p:cNvPr id="5" name="テキスト ボックス 4"/>
          <p:cNvSpPr txBox="1"/>
          <p:nvPr/>
        </p:nvSpPr>
        <p:spPr>
          <a:xfrm>
            <a:off x="198782" y="2303458"/>
            <a:ext cx="1890261" cy="1200329"/>
          </a:xfrm>
          <a:prstGeom prst="rect">
            <a:avLst/>
          </a:prstGeom>
          <a:noFill/>
        </p:spPr>
        <p:txBody>
          <a:bodyPr wrap="none" rtlCol="0">
            <a:spAutoFit/>
          </a:bodyPr>
          <a:lstStyle/>
          <a:p>
            <a:r>
              <a:rPr kumimoji="1" lang="ja-JP" altLang="en-US" dirty="0"/>
              <a:t>フィードバック無</a:t>
            </a:r>
            <a:endParaRPr kumimoji="1" lang="en-US" altLang="ja-JP" dirty="0"/>
          </a:p>
          <a:p>
            <a:endParaRPr kumimoji="1" lang="en-US" altLang="ja-JP" sz="900" dirty="0"/>
          </a:p>
          <a:p>
            <a:r>
              <a:rPr lang="ja-JP" altLang="en-US" dirty="0"/>
              <a:t>メトロノーム音</a:t>
            </a:r>
            <a:endParaRPr lang="en-US" altLang="ja-JP" dirty="0"/>
          </a:p>
          <a:p>
            <a:endParaRPr lang="en-US" altLang="ja-JP" sz="900" dirty="0"/>
          </a:p>
          <a:p>
            <a:r>
              <a:rPr kumimoji="1" lang="ja-JP" altLang="en-US" dirty="0"/>
              <a:t>協和音</a:t>
            </a:r>
            <a:r>
              <a:rPr kumimoji="1" lang="en-US" altLang="ja-JP" dirty="0"/>
              <a:t>/</a:t>
            </a:r>
            <a:r>
              <a:rPr kumimoji="1" lang="ja-JP" altLang="en-US" dirty="0"/>
              <a:t>不協和音</a:t>
            </a:r>
          </a:p>
        </p:txBody>
      </p:sp>
    </p:spTree>
    <p:extLst>
      <p:ext uri="{BB962C8B-B14F-4D97-AF65-F5344CB8AC3E}">
        <p14:creationId xmlns:p14="http://schemas.microsoft.com/office/powerpoint/2010/main" val="17804331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評価</a:t>
            </a:r>
          </a:p>
        </p:txBody>
      </p:sp>
      <p:sp>
        <p:nvSpPr>
          <p:cNvPr id="3" name="コンテンツ プレースホルダー 2"/>
          <p:cNvSpPr>
            <a:spLocks noGrp="1"/>
          </p:cNvSpPr>
          <p:nvPr>
            <p:ph idx="1"/>
          </p:nvPr>
        </p:nvSpPr>
        <p:spPr/>
        <p:txBody>
          <a:bodyPr>
            <a:normAutofit/>
          </a:bodyPr>
          <a:lstStyle/>
          <a:p>
            <a:pPr marL="0" indent="0">
              <a:buNone/>
            </a:pPr>
            <a:r>
              <a:rPr lang="ja-JP" altLang="en-US" sz="3200" dirty="0"/>
              <a:t>① リーチ時の</a:t>
            </a:r>
            <a:r>
              <a:rPr kumimoji="1" lang="ja-JP" altLang="en-US" sz="3200" dirty="0"/>
              <a:t>肘</a:t>
            </a:r>
            <a:r>
              <a:rPr lang="ja-JP" altLang="en-US" sz="3200" dirty="0"/>
              <a:t>伸展角度　</a:t>
            </a:r>
            <a:endParaRPr lang="en-US" altLang="ja-JP" sz="3200" dirty="0"/>
          </a:p>
          <a:p>
            <a:pPr marL="0" indent="0">
              <a:buNone/>
            </a:pPr>
            <a:r>
              <a:rPr lang="ja-JP" altLang="en-US" sz="3200" dirty="0"/>
              <a:t>② 　　　</a:t>
            </a:r>
            <a:r>
              <a:rPr lang="en-US" altLang="ja-JP" sz="3200" dirty="0"/>
              <a:t>〃</a:t>
            </a:r>
            <a:r>
              <a:rPr lang="ja-JP" altLang="en-US" sz="3200" dirty="0"/>
              <a:t>　　 肩屈曲角度　</a:t>
            </a:r>
            <a:endParaRPr lang="en-US" altLang="ja-JP" sz="3200" dirty="0"/>
          </a:p>
          <a:p>
            <a:pPr marL="514350" indent="-514350">
              <a:buAutoNum type="circleNumDbPlain" startAt="3"/>
            </a:pPr>
            <a:r>
              <a:rPr lang="en-US" altLang="ja-JP" sz="3200" dirty="0"/>
              <a:t>        〃 </a:t>
            </a:r>
            <a:r>
              <a:rPr lang="ja-JP" altLang="en-US" sz="3200" dirty="0"/>
              <a:t>　　体幹前屈角度</a:t>
            </a:r>
            <a:endParaRPr lang="en-US" altLang="ja-JP" sz="3200" dirty="0"/>
          </a:p>
          <a:p>
            <a:pPr marL="0" indent="0">
              <a:buNone/>
            </a:pPr>
            <a:r>
              <a:rPr lang="ja-JP" altLang="en-US" sz="3200" dirty="0"/>
              <a:t>④ リーチ時間</a:t>
            </a:r>
            <a:endParaRPr lang="en-US" altLang="ja-JP" sz="3200" dirty="0"/>
          </a:p>
          <a:p>
            <a:pPr marL="0" indent="0">
              <a:buNone/>
            </a:pPr>
            <a:r>
              <a:rPr lang="ja-JP" altLang="en-US" sz="3200" dirty="0"/>
              <a:t>⑤ 目標とする軌道からのずれの平均</a:t>
            </a:r>
            <a:endParaRPr lang="en-US" altLang="ja-JP" sz="3200" dirty="0"/>
          </a:p>
          <a:p>
            <a:pPr marL="0" indent="0">
              <a:buNone/>
            </a:pPr>
            <a:r>
              <a:rPr lang="ja-JP" altLang="en-US" sz="3200" dirty="0"/>
              <a:t>⑥　　　　　　　　　</a:t>
            </a:r>
            <a:r>
              <a:rPr lang="en-US" altLang="ja-JP" sz="3200" dirty="0"/>
              <a:t>〃</a:t>
            </a:r>
            <a:r>
              <a:rPr lang="ja-JP" altLang="en-US" sz="3200" dirty="0"/>
              <a:t>　　　　　　　　 標準偏差</a:t>
            </a:r>
            <a:endParaRPr lang="en-US" altLang="ja-JP" sz="3200" dirty="0"/>
          </a:p>
          <a:p>
            <a:pPr marL="0" indent="0">
              <a:buNone/>
            </a:pPr>
            <a:endParaRPr kumimoji="1" lang="ja-JP" altLang="en-US" sz="3200" dirty="0"/>
          </a:p>
        </p:txBody>
      </p:sp>
    </p:spTree>
    <p:extLst>
      <p:ext uri="{BB962C8B-B14F-4D97-AF65-F5344CB8AC3E}">
        <p14:creationId xmlns:p14="http://schemas.microsoft.com/office/powerpoint/2010/main" val="1380084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結果</a:t>
            </a:r>
          </a:p>
        </p:txBody>
      </p:sp>
      <p:pic>
        <p:nvPicPr>
          <p:cNvPr id="4" name="コンテンツ プレースホルダー 3"/>
          <p:cNvPicPr>
            <a:picLocks noGrp="1" noChangeAspect="1"/>
          </p:cNvPicPr>
          <p:nvPr>
            <p:ph idx="1"/>
          </p:nvPr>
        </p:nvPicPr>
        <p:blipFill rotWithShape="1">
          <a:blip r:embed="rId2"/>
          <a:srcRect l="6401" t="29082" r="19464" b="22723"/>
          <a:stretch/>
        </p:blipFill>
        <p:spPr>
          <a:xfrm>
            <a:off x="82637" y="1262269"/>
            <a:ext cx="12285144" cy="4492487"/>
          </a:xfrm>
          <a:prstGeom prst="rect">
            <a:avLst/>
          </a:prstGeom>
        </p:spPr>
      </p:pic>
      <p:sp>
        <p:nvSpPr>
          <p:cNvPr id="5" name="テキスト ボックス 4"/>
          <p:cNvSpPr txBox="1"/>
          <p:nvPr/>
        </p:nvSpPr>
        <p:spPr>
          <a:xfrm>
            <a:off x="238540" y="5574682"/>
            <a:ext cx="11598964" cy="1077218"/>
          </a:xfrm>
          <a:prstGeom prst="rect">
            <a:avLst/>
          </a:prstGeom>
          <a:noFill/>
        </p:spPr>
        <p:txBody>
          <a:bodyPr wrap="square" rtlCol="0">
            <a:spAutoFit/>
          </a:bodyPr>
          <a:lstStyle/>
          <a:p>
            <a:r>
              <a:rPr kumimoji="1" lang="en-US" altLang="ja-JP" sz="3200" dirty="0"/>
              <a:t>KP</a:t>
            </a:r>
            <a:r>
              <a:rPr lang="ja-JP" altLang="en-US" sz="3200" dirty="0"/>
              <a:t>では、</a:t>
            </a:r>
            <a:r>
              <a:rPr kumimoji="1" lang="ja-JP" altLang="en-US" sz="3200" dirty="0"/>
              <a:t>肘伸展の</a:t>
            </a:r>
            <a:r>
              <a:rPr lang="ja-JP" altLang="en-US" sz="3200" dirty="0"/>
              <a:t>向上と体幹前屈の代償軽減が</a:t>
            </a:r>
            <a:r>
              <a:rPr lang="en-US" altLang="ja-JP" sz="3200" dirty="0"/>
              <a:t>3</a:t>
            </a:r>
            <a:r>
              <a:rPr lang="ja-JP" altLang="en-US" sz="3200" dirty="0"/>
              <a:t>名で認められた。</a:t>
            </a:r>
            <a:endParaRPr lang="en-US" altLang="ja-JP" sz="3200" dirty="0"/>
          </a:p>
          <a:p>
            <a:r>
              <a:rPr kumimoji="1" lang="en-US" altLang="ja-JP" sz="3200" dirty="0"/>
              <a:t>KR</a:t>
            </a:r>
            <a:r>
              <a:rPr kumimoji="1" lang="ja-JP" altLang="en-US" sz="3200" dirty="0"/>
              <a:t>では、リーチ時間の短縮が</a:t>
            </a:r>
            <a:r>
              <a:rPr kumimoji="1" lang="en-US" altLang="ja-JP" sz="3200" dirty="0"/>
              <a:t>4</a:t>
            </a:r>
            <a:r>
              <a:rPr kumimoji="1" lang="ja-JP" altLang="en-US" sz="3200" dirty="0"/>
              <a:t>名で認められた。</a:t>
            </a:r>
          </a:p>
        </p:txBody>
      </p:sp>
    </p:spTree>
    <p:extLst>
      <p:ext uri="{BB962C8B-B14F-4D97-AF65-F5344CB8AC3E}">
        <p14:creationId xmlns:p14="http://schemas.microsoft.com/office/powerpoint/2010/main" val="26708995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240</TotalTime>
  <Words>467</Words>
  <Application>Microsoft Office PowerPoint</Application>
  <PresentationFormat>ワイド画面</PresentationFormat>
  <Paragraphs>54</Paragraphs>
  <Slides>10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Arial</vt:lpstr>
      <vt:lpstr>Calibri</vt:lpstr>
      <vt:lpstr>Calibri Light</vt:lpstr>
      <vt:lpstr>Office テーマ</vt:lpstr>
      <vt:lpstr>麻痺側上肢のリーチ動作改善に対する聴覚フィードバックの使用</vt:lpstr>
      <vt:lpstr>はじめに</vt:lpstr>
      <vt:lpstr>Augumented feedback のタイプ</vt:lpstr>
      <vt:lpstr>上肢リーチ動作に対するKPとKRの先行研究</vt:lpstr>
      <vt:lpstr>対象</vt:lpstr>
      <vt:lpstr>方法</vt:lpstr>
      <vt:lpstr>方法</vt:lpstr>
      <vt:lpstr>評価</vt:lpstr>
      <vt:lpstr>結果</vt:lpstr>
      <vt:lpstr>考察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麻痺側上肢のリーチ動作改善に対する聴覚合図の使用</dc:title>
  <dc:creator>小日向 直美</dc:creator>
  <cp:lastModifiedBy>直美 小日向</cp:lastModifiedBy>
  <cp:revision>13</cp:revision>
  <dcterms:created xsi:type="dcterms:W3CDTF">2018-05-14T01:43:05Z</dcterms:created>
  <dcterms:modified xsi:type="dcterms:W3CDTF">2026-02-14T07:10:50Z</dcterms:modified>
</cp:coreProperties>
</file>